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F55E60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5E696C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F55E60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F55E60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3979" y="943292"/>
            <a:ext cx="6924040" cy="63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F55E60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42084" y="2089054"/>
            <a:ext cx="9307830" cy="3411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5E696C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3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09800"/>
              <a:ext cx="12192000" cy="31623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375" y="2104898"/>
              <a:ext cx="7977251" cy="223367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64841" y="2294826"/>
            <a:ext cx="6918959" cy="1540510"/>
          </a:xfrm>
          <a:prstGeom prst="rect"/>
        </p:spPr>
        <p:txBody>
          <a:bodyPr wrap="square" lIns="0" tIns="89535" rIns="0" bIns="0" rtlCol="0" vert="horz">
            <a:spAutoFit/>
          </a:bodyPr>
          <a:lstStyle/>
          <a:p>
            <a:pPr marL="1947545" marR="5080" indent="-1934845">
              <a:lnSpc>
                <a:spcPts val="5710"/>
              </a:lnSpc>
              <a:spcBef>
                <a:spcPts val="705"/>
              </a:spcBef>
            </a:pPr>
            <a:r>
              <a:rPr dirty="0" sz="5150">
                <a:solidFill>
                  <a:srgbClr val="FFFFFF"/>
                </a:solidFill>
              </a:rPr>
              <a:t>Indigenous</a:t>
            </a:r>
            <a:r>
              <a:rPr dirty="0" sz="5150" spc="65">
                <a:solidFill>
                  <a:srgbClr val="FFFFFF"/>
                </a:solidFill>
              </a:rPr>
              <a:t> </a:t>
            </a:r>
            <a:r>
              <a:rPr dirty="0" sz="5150">
                <a:solidFill>
                  <a:srgbClr val="FFFFFF"/>
                </a:solidFill>
              </a:rPr>
              <a:t>Systems</a:t>
            </a:r>
            <a:r>
              <a:rPr dirty="0" sz="5150" spc="85">
                <a:solidFill>
                  <a:srgbClr val="FFFFFF"/>
                </a:solidFill>
              </a:rPr>
              <a:t> </a:t>
            </a:r>
            <a:r>
              <a:rPr dirty="0" sz="5150" spc="-25">
                <a:solidFill>
                  <a:srgbClr val="FFFFFF"/>
                </a:solidFill>
              </a:rPr>
              <a:t>of </a:t>
            </a:r>
            <a:r>
              <a:rPr dirty="0" sz="5150" spc="-10">
                <a:solidFill>
                  <a:srgbClr val="FFFFFF"/>
                </a:solidFill>
              </a:rPr>
              <a:t>Medicine</a:t>
            </a:r>
            <a:endParaRPr sz="51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7575" y="626110"/>
            <a:ext cx="3460115" cy="6781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/>
              <a:t>Introduction</a:t>
            </a:r>
            <a:r>
              <a:rPr dirty="0" sz="4250" spc="145"/>
              <a:t> </a:t>
            </a:r>
            <a:r>
              <a:rPr dirty="0" sz="4250" spc="-50"/>
              <a:t>:</a:t>
            </a:r>
            <a:endParaRPr sz="4250"/>
          </a:p>
        </p:txBody>
      </p:sp>
      <p:grpSp>
        <p:nvGrpSpPr>
          <p:cNvPr id="6" name="object 6" descr=""/>
          <p:cNvGrpSpPr/>
          <p:nvPr/>
        </p:nvGrpSpPr>
        <p:grpSpPr>
          <a:xfrm>
            <a:off x="836612" y="2141601"/>
            <a:ext cx="10528935" cy="3736975"/>
            <a:chOff x="836612" y="2141601"/>
            <a:chExt cx="10528935" cy="3736975"/>
          </a:xfrm>
        </p:grpSpPr>
        <p:sp>
          <p:nvSpPr>
            <p:cNvPr id="7" name="object 7" descr=""/>
            <p:cNvSpPr/>
            <p:nvPr/>
          </p:nvSpPr>
          <p:spPr>
            <a:xfrm>
              <a:off x="842962" y="2147951"/>
              <a:ext cx="10516235" cy="1809750"/>
            </a:xfrm>
            <a:custGeom>
              <a:avLst/>
              <a:gdLst/>
              <a:ahLst/>
              <a:cxnLst/>
              <a:rect l="l" t="t" r="r" b="b"/>
              <a:pathLst>
                <a:path w="10516235" h="1809750">
                  <a:moveTo>
                    <a:pt x="10213911" y="0"/>
                  </a:moveTo>
                  <a:lnTo>
                    <a:pt x="301637" y="0"/>
                  </a:lnTo>
                  <a:lnTo>
                    <a:pt x="252711" y="3946"/>
                  </a:lnTo>
                  <a:lnTo>
                    <a:pt x="206298" y="15373"/>
                  </a:lnTo>
                  <a:lnTo>
                    <a:pt x="163019" y="33659"/>
                  </a:lnTo>
                  <a:lnTo>
                    <a:pt x="123496" y="58184"/>
                  </a:lnTo>
                  <a:lnTo>
                    <a:pt x="88349" y="88328"/>
                  </a:lnTo>
                  <a:lnTo>
                    <a:pt x="58199" y="123471"/>
                  </a:lnTo>
                  <a:lnTo>
                    <a:pt x="33669" y="162992"/>
                  </a:lnTo>
                  <a:lnTo>
                    <a:pt x="15378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7998"/>
                  </a:lnTo>
                  <a:lnTo>
                    <a:pt x="3948" y="1556933"/>
                  </a:lnTo>
                  <a:lnTo>
                    <a:pt x="15378" y="1603350"/>
                  </a:lnTo>
                  <a:lnTo>
                    <a:pt x="33669" y="1646630"/>
                  </a:lnTo>
                  <a:lnTo>
                    <a:pt x="58199" y="1686151"/>
                  </a:lnTo>
                  <a:lnTo>
                    <a:pt x="88349" y="1721294"/>
                  </a:lnTo>
                  <a:lnTo>
                    <a:pt x="123496" y="1751438"/>
                  </a:lnTo>
                  <a:lnTo>
                    <a:pt x="163019" y="1775963"/>
                  </a:lnTo>
                  <a:lnTo>
                    <a:pt x="206298" y="1794249"/>
                  </a:lnTo>
                  <a:lnTo>
                    <a:pt x="252711" y="1805676"/>
                  </a:lnTo>
                  <a:lnTo>
                    <a:pt x="301637" y="1809623"/>
                  </a:lnTo>
                  <a:lnTo>
                    <a:pt x="10213911" y="1809623"/>
                  </a:lnTo>
                  <a:lnTo>
                    <a:pt x="10262850" y="1805676"/>
                  </a:lnTo>
                  <a:lnTo>
                    <a:pt x="10309277" y="1794249"/>
                  </a:lnTo>
                  <a:lnTo>
                    <a:pt x="10352571" y="1775963"/>
                  </a:lnTo>
                  <a:lnTo>
                    <a:pt x="10392109" y="1751438"/>
                  </a:lnTo>
                  <a:lnTo>
                    <a:pt x="10427271" y="1721294"/>
                  </a:lnTo>
                  <a:lnTo>
                    <a:pt x="10457434" y="1686151"/>
                  </a:lnTo>
                  <a:lnTo>
                    <a:pt x="10481977" y="1646630"/>
                  </a:lnTo>
                  <a:lnTo>
                    <a:pt x="10500277" y="1603350"/>
                  </a:lnTo>
                  <a:lnTo>
                    <a:pt x="10511713" y="1556933"/>
                  </a:lnTo>
                  <a:lnTo>
                    <a:pt x="10515663" y="1507998"/>
                  </a:lnTo>
                  <a:lnTo>
                    <a:pt x="10515663" y="301625"/>
                  </a:lnTo>
                  <a:lnTo>
                    <a:pt x="10511713" y="252689"/>
                  </a:lnTo>
                  <a:lnTo>
                    <a:pt x="10500277" y="206272"/>
                  </a:lnTo>
                  <a:lnTo>
                    <a:pt x="10481977" y="162992"/>
                  </a:lnTo>
                  <a:lnTo>
                    <a:pt x="10457434" y="123471"/>
                  </a:lnTo>
                  <a:lnTo>
                    <a:pt x="10427271" y="88328"/>
                  </a:lnTo>
                  <a:lnTo>
                    <a:pt x="10392109" y="58184"/>
                  </a:lnTo>
                  <a:lnTo>
                    <a:pt x="10352571" y="33659"/>
                  </a:lnTo>
                  <a:lnTo>
                    <a:pt x="10309277" y="15373"/>
                  </a:lnTo>
                  <a:lnTo>
                    <a:pt x="10262850" y="3946"/>
                  </a:lnTo>
                  <a:lnTo>
                    <a:pt x="10213911" y="0"/>
                  </a:lnTo>
                  <a:close/>
                </a:path>
              </a:pathLst>
            </a:custGeom>
            <a:solidFill>
              <a:srgbClr val="273B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42962" y="2147951"/>
              <a:ext cx="10516235" cy="1809750"/>
            </a:xfrm>
            <a:custGeom>
              <a:avLst/>
              <a:gdLst/>
              <a:ahLst/>
              <a:cxnLst/>
              <a:rect l="l" t="t" r="r" b="b"/>
              <a:pathLst>
                <a:path w="10516235" h="1809750">
                  <a:moveTo>
                    <a:pt x="0" y="301625"/>
                  </a:moveTo>
                  <a:lnTo>
                    <a:pt x="3948" y="252689"/>
                  </a:lnTo>
                  <a:lnTo>
                    <a:pt x="15378" y="206272"/>
                  </a:lnTo>
                  <a:lnTo>
                    <a:pt x="33669" y="162992"/>
                  </a:lnTo>
                  <a:lnTo>
                    <a:pt x="58199" y="123471"/>
                  </a:lnTo>
                  <a:lnTo>
                    <a:pt x="88349" y="88328"/>
                  </a:lnTo>
                  <a:lnTo>
                    <a:pt x="123496" y="58184"/>
                  </a:lnTo>
                  <a:lnTo>
                    <a:pt x="163019" y="33659"/>
                  </a:lnTo>
                  <a:lnTo>
                    <a:pt x="206298" y="15373"/>
                  </a:lnTo>
                  <a:lnTo>
                    <a:pt x="252711" y="3946"/>
                  </a:lnTo>
                  <a:lnTo>
                    <a:pt x="301637" y="0"/>
                  </a:lnTo>
                  <a:lnTo>
                    <a:pt x="10213911" y="0"/>
                  </a:lnTo>
                  <a:lnTo>
                    <a:pt x="10262850" y="3946"/>
                  </a:lnTo>
                  <a:lnTo>
                    <a:pt x="10309277" y="15373"/>
                  </a:lnTo>
                  <a:lnTo>
                    <a:pt x="10352571" y="33659"/>
                  </a:lnTo>
                  <a:lnTo>
                    <a:pt x="10392109" y="58184"/>
                  </a:lnTo>
                  <a:lnTo>
                    <a:pt x="10427271" y="88328"/>
                  </a:lnTo>
                  <a:lnTo>
                    <a:pt x="10457434" y="123471"/>
                  </a:lnTo>
                  <a:lnTo>
                    <a:pt x="10481977" y="162992"/>
                  </a:lnTo>
                  <a:lnTo>
                    <a:pt x="10500277" y="206272"/>
                  </a:lnTo>
                  <a:lnTo>
                    <a:pt x="10511713" y="252689"/>
                  </a:lnTo>
                  <a:lnTo>
                    <a:pt x="10515663" y="301625"/>
                  </a:lnTo>
                  <a:lnTo>
                    <a:pt x="10515663" y="1507998"/>
                  </a:lnTo>
                  <a:lnTo>
                    <a:pt x="10511713" y="1556933"/>
                  </a:lnTo>
                  <a:lnTo>
                    <a:pt x="10500277" y="1603350"/>
                  </a:lnTo>
                  <a:lnTo>
                    <a:pt x="10481977" y="1646630"/>
                  </a:lnTo>
                  <a:lnTo>
                    <a:pt x="10457434" y="1686151"/>
                  </a:lnTo>
                  <a:lnTo>
                    <a:pt x="10427271" y="1721294"/>
                  </a:lnTo>
                  <a:lnTo>
                    <a:pt x="10392109" y="1751438"/>
                  </a:lnTo>
                  <a:lnTo>
                    <a:pt x="10352571" y="1775963"/>
                  </a:lnTo>
                  <a:lnTo>
                    <a:pt x="10309277" y="1794249"/>
                  </a:lnTo>
                  <a:lnTo>
                    <a:pt x="10262850" y="1805676"/>
                  </a:lnTo>
                  <a:lnTo>
                    <a:pt x="10213911" y="1809623"/>
                  </a:lnTo>
                  <a:lnTo>
                    <a:pt x="301637" y="1809623"/>
                  </a:lnTo>
                  <a:lnTo>
                    <a:pt x="252711" y="1805676"/>
                  </a:lnTo>
                  <a:lnTo>
                    <a:pt x="206298" y="1794249"/>
                  </a:lnTo>
                  <a:lnTo>
                    <a:pt x="163019" y="1775963"/>
                  </a:lnTo>
                  <a:lnTo>
                    <a:pt x="123496" y="1751438"/>
                  </a:lnTo>
                  <a:lnTo>
                    <a:pt x="88349" y="1721294"/>
                  </a:lnTo>
                  <a:lnTo>
                    <a:pt x="58199" y="1686151"/>
                  </a:lnTo>
                  <a:lnTo>
                    <a:pt x="33669" y="1646630"/>
                  </a:lnTo>
                  <a:lnTo>
                    <a:pt x="15378" y="1603350"/>
                  </a:lnTo>
                  <a:lnTo>
                    <a:pt x="3948" y="1556933"/>
                  </a:lnTo>
                  <a:lnTo>
                    <a:pt x="0" y="1507998"/>
                  </a:lnTo>
                  <a:lnTo>
                    <a:pt x="0" y="3016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42962" y="4052951"/>
              <a:ext cx="10516235" cy="1819275"/>
            </a:xfrm>
            <a:custGeom>
              <a:avLst/>
              <a:gdLst/>
              <a:ahLst/>
              <a:cxnLst/>
              <a:rect l="l" t="t" r="r" b="b"/>
              <a:pathLst>
                <a:path w="10516235" h="1819275">
                  <a:moveTo>
                    <a:pt x="10212387" y="0"/>
                  </a:moveTo>
                  <a:lnTo>
                    <a:pt x="303225" y="0"/>
                  </a:lnTo>
                  <a:lnTo>
                    <a:pt x="254041" y="3965"/>
                  </a:lnTo>
                  <a:lnTo>
                    <a:pt x="207384" y="15446"/>
                  </a:lnTo>
                  <a:lnTo>
                    <a:pt x="163877" y="33820"/>
                  </a:lnTo>
                  <a:lnTo>
                    <a:pt x="124146" y="58464"/>
                  </a:lnTo>
                  <a:lnTo>
                    <a:pt x="88814" y="88757"/>
                  </a:lnTo>
                  <a:lnTo>
                    <a:pt x="58506" y="124074"/>
                  </a:lnTo>
                  <a:lnTo>
                    <a:pt x="33846" y="163795"/>
                  </a:lnTo>
                  <a:lnTo>
                    <a:pt x="15459" y="207296"/>
                  </a:lnTo>
                  <a:lnTo>
                    <a:pt x="3968" y="253955"/>
                  </a:lnTo>
                  <a:lnTo>
                    <a:pt x="0" y="303149"/>
                  </a:lnTo>
                  <a:lnTo>
                    <a:pt x="0" y="1515999"/>
                  </a:lnTo>
                  <a:lnTo>
                    <a:pt x="3968" y="1565179"/>
                  </a:lnTo>
                  <a:lnTo>
                    <a:pt x="15459" y="1611833"/>
                  </a:lnTo>
                  <a:lnTo>
                    <a:pt x="33846" y="1655338"/>
                  </a:lnTo>
                  <a:lnTo>
                    <a:pt x="58506" y="1695067"/>
                  </a:lnTo>
                  <a:lnTo>
                    <a:pt x="88814" y="1730398"/>
                  </a:lnTo>
                  <a:lnTo>
                    <a:pt x="124146" y="1760706"/>
                  </a:lnTo>
                  <a:lnTo>
                    <a:pt x="163877" y="1785365"/>
                  </a:lnTo>
                  <a:lnTo>
                    <a:pt x="207384" y="1803752"/>
                  </a:lnTo>
                  <a:lnTo>
                    <a:pt x="254041" y="1815242"/>
                  </a:lnTo>
                  <a:lnTo>
                    <a:pt x="303225" y="1819211"/>
                  </a:lnTo>
                  <a:lnTo>
                    <a:pt x="10212387" y="1819211"/>
                  </a:lnTo>
                  <a:lnTo>
                    <a:pt x="10261584" y="1815242"/>
                  </a:lnTo>
                  <a:lnTo>
                    <a:pt x="10308253" y="1803752"/>
                  </a:lnTo>
                  <a:lnTo>
                    <a:pt x="10351768" y="1785365"/>
                  </a:lnTo>
                  <a:lnTo>
                    <a:pt x="10391506" y="1760706"/>
                  </a:lnTo>
                  <a:lnTo>
                    <a:pt x="10426842" y="1730398"/>
                  </a:lnTo>
                  <a:lnTo>
                    <a:pt x="10457154" y="1695067"/>
                  </a:lnTo>
                  <a:lnTo>
                    <a:pt x="10481815" y="1655338"/>
                  </a:lnTo>
                  <a:lnTo>
                    <a:pt x="10500204" y="1611833"/>
                  </a:lnTo>
                  <a:lnTo>
                    <a:pt x="10511694" y="1565179"/>
                  </a:lnTo>
                  <a:lnTo>
                    <a:pt x="10515663" y="1515999"/>
                  </a:lnTo>
                  <a:lnTo>
                    <a:pt x="10515663" y="303149"/>
                  </a:lnTo>
                  <a:lnTo>
                    <a:pt x="10511694" y="253955"/>
                  </a:lnTo>
                  <a:lnTo>
                    <a:pt x="10500204" y="207296"/>
                  </a:lnTo>
                  <a:lnTo>
                    <a:pt x="10481815" y="163795"/>
                  </a:lnTo>
                  <a:lnTo>
                    <a:pt x="10457154" y="124074"/>
                  </a:lnTo>
                  <a:lnTo>
                    <a:pt x="10426842" y="88757"/>
                  </a:lnTo>
                  <a:lnTo>
                    <a:pt x="10391506" y="58464"/>
                  </a:lnTo>
                  <a:lnTo>
                    <a:pt x="10351768" y="33820"/>
                  </a:lnTo>
                  <a:lnTo>
                    <a:pt x="10308253" y="15446"/>
                  </a:lnTo>
                  <a:lnTo>
                    <a:pt x="10261584" y="3965"/>
                  </a:lnTo>
                  <a:lnTo>
                    <a:pt x="10212387" y="0"/>
                  </a:lnTo>
                  <a:close/>
                </a:path>
              </a:pathLst>
            </a:custGeom>
            <a:solidFill>
              <a:srgbClr val="83D0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42962" y="4052951"/>
              <a:ext cx="10516235" cy="1819275"/>
            </a:xfrm>
            <a:custGeom>
              <a:avLst/>
              <a:gdLst/>
              <a:ahLst/>
              <a:cxnLst/>
              <a:rect l="l" t="t" r="r" b="b"/>
              <a:pathLst>
                <a:path w="10516235" h="1819275">
                  <a:moveTo>
                    <a:pt x="0" y="303149"/>
                  </a:moveTo>
                  <a:lnTo>
                    <a:pt x="3968" y="253955"/>
                  </a:lnTo>
                  <a:lnTo>
                    <a:pt x="15459" y="207296"/>
                  </a:lnTo>
                  <a:lnTo>
                    <a:pt x="33846" y="163795"/>
                  </a:lnTo>
                  <a:lnTo>
                    <a:pt x="58506" y="124074"/>
                  </a:lnTo>
                  <a:lnTo>
                    <a:pt x="88814" y="88757"/>
                  </a:lnTo>
                  <a:lnTo>
                    <a:pt x="124146" y="58464"/>
                  </a:lnTo>
                  <a:lnTo>
                    <a:pt x="163877" y="33820"/>
                  </a:lnTo>
                  <a:lnTo>
                    <a:pt x="207384" y="15446"/>
                  </a:lnTo>
                  <a:lnTo>
                    <a:pt x="254041" y="3965"/>
                  </a:lnTo>
                  <a:lnTo>
                    <a:pt x="303225" y="0"/>
                  </a:lnTo>
                  <a:lnTo>
                    <a:pt x="10212387" y="0"/>
                  </a:lnTo>
                  <a:lnTo>
                    <a:pt x="10261584" y="3965"/>
                  </a:lnTo>
                  <a:lnTo>
                    <a:pt x="10308253" y="15446"/>
                  </a:lnTo>
                  <a:lnTo>
                    <a:pt x="10351768" y="33820"/>
                  </a:lnTo>
                  <a:lnTo>
                    <a:pt x="10391506" y="58464"/>
                  </a:lnTo>
                  <a:lnTo>
                    <a:pt x="10426842" y="88757"/>
                  </a:lnTo>
                  <a:lnTo>
                    <a:pt x="10457154" y="124074"/>
                  </a:lnTo>
                  <a:lnTo>
                    <a:pt x="10481815" y="163795"/>
                  </a:lnTo>
                  <a:lnTo>
                    <a:pt x="10500204" y="207296"/>
                  </a:lnTo>
                  <a:lnTo>
                    <a:pt x="10511694" y="253955"/>
                  </a:lnTo>
                  <a:lnTo>
                    <a:pt x="10515663" y="303149"/>
                  </a:lnTo>
                  <a:lnTo>
                    <a:pt x="10515663" y="1515999"/>
                  </a:lnTo>
                  <a:lnTo>
                    <a:pt x="10511694" y="1565179"/>
                  </a:lnTo>
                  <a:lnTo>
                    <a:pt x="10500204" y="1611833"/>
                  </a:lnTo>
                  <a:lnTo>
                    <a:pt x="10481815" y="1655338"/>
                  </a:lnTo>
                  <a:lnTo>
                    <a:pt x="10457154" y="1695067"/>
                  </a:lnTo>
                  <a:lnTo>
                    <a:pt x="10426842" y="1730398"/>
                  </a:lnTo>
                  <a:lnTo>
                    <a:pt x="10391506" y="1760706"/>
                  </a:lnTo>
                  <a:lnTo>
                    <a:pt x="10351768" y="1785365"/>
                  </a:lnTo>
                  <a:lnTo>
                    <a:pt x="10308253" y="1803752"/>
                  </a:lnTo>
                  <a:lnTo>
                    <a:pt x="10261584" y="1815242"/>
                  </a:lnTo>
                  <a:lnTo>
                    <a:pt x="10212387" y="1819211"/>
                  </a:lnTo>
                  <a:lnTo>
                    <a:pt x="303225" y="1819211"/>
                  </a:lnTo>
                  <a:lnTo>
                    <a:pt x="254041" y="1815242"/>
                  </a:lnTo>
                  <a:lnTo>
                    <a:pt x="207384" y="1803752"/>
                  </a:lnTo>
                  <a:lnTo>
                    <a:pt x="163877" y="1785365"/>
                  </a:lnTo>
                  <a:lnTo>
                    <a:pt x="124146" y="1760706"/>
                  </a:lnTo>
                  <a:lnTo>
                    <a:pt x="88814" y="1730398"/>
                  </a:lnTo>
                  <a:lnTo>
                    <a:pt x="58506" y="1695067"/>
                  </a:lnTo>
                  <a:lnTo>
                    <a:pt x="33846" y="1655338"/>
                  </a:lnTo>
                  <a:lnTo>
                    <a:pt x="15459" y="1611833"/>
                  </a:lnTo>
                  <a:lnTo>
                    <a:pt x="3968" y="1565179"/>
                  </a:lnTo>
                  <a:lnTo>
                    <a:pt x="0" y="1515999"/>
                  </a:lnTo>
                  <a:lnTo>
                    <a:pt x="0" y="303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40764" y="2282253"/>
            <a:ext cx="9972675" cy="311594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495"/>
              </a:spcBef>
            </a:pP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dirty="0" sz="33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indigenous</a:t>
            </a:r>
            <a:r>
              <a:rPr dirty="0" sz="3300" spc="-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r>
              <a:rPr dirty="0" sz="33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3300" spc="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natural</a:t>
            </a:r>
            <a:r>
              <a:rPr dirty="0" sz="3300" spc="-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form</a:t>
            </a:r>
            <a:r>
              <a:rPr dirty="0" sz="3300" spc="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33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medicine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outside</a:t>
            </a:r>
            <a:r>
              <a:rPr dirty="0" sz="33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3300" spc="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stream</a:t>
            </a:r>
            <a:r>
              <a:rPr dirty="0" sz="33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33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Western</a:t>
            </a:r>
            <a:r>
              <a:rPr dirty="0" sz="33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dirty="0" sz="33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Allopathic</a:t>
            </a:r>
            <a:r>
              <a:rPr dirty="0" sz="3300" spc="-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medicine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practiced</a:t>
            </a:r>
            <a:r>
              <a:rPr dirty="0" sz="3300" spc="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dirty="0" sz="33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majority</a:t>
            </a:r>
            <a:r>
              <a:rPr dirty="0" sz="33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33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doctors</a:t>
            </a:r>
            <a:r>
              <a:rPr dirty="0" sz="33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33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over</a:t>
            </a:r>
            <a:r>
              <a:rPr dirty="0" sz="33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the world</a:t>
            </a:r>
            <a:r>
              <a:rPr dirty="0" sz="33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today.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700">
              <a:latin typeface="Calibri"/>
              <a:cs typeface="Calibri"/>
            </a:endParaRPr>
          </a:p>
          <a:p>
            <a:pPr marL="12700">
              <a:lnSpc>
                <a:spcPts val="3745"/>
              </a:lnSpc>
              <a:spcBef>
                <a:spcPts val="5"/>
              </a:spcBef>
            </a:pP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dirty="0" sz="33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systems</a:t>
            </a:r>
            <a:r>
              <a:rPr dirty="0" sz="33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dirty="0" sz="33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Ayurveda</a:t>
            </a:r>
            <a:r>
              <a:rPr dirty="0" sz="33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3300" spc="10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Siddha</a:t>
            </a:r>
            <a:r>
              <a:rPr dirty="0" sz="3300" spc="-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3300" spc="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Unani</a:t>
            </a:r>
            <a:r>
              <a:rPr dirty="0" sz="3300" spc="-10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33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20" b="1">
                <a:solidFill>
                  <a:srgbClr val="FFFFFF"/>
                </a:solidFill>
                <a:latin typeface="Calibri"/>
                <a:cs typeface="Calibri"/>
              </a:rPr>
              <a:t>Yoga</a:t>
            </a:r>
            <a:endParaRPr sz="3300">
              <a:latin typeface="Calibri"/>
              <a:cs typeface="Calibri"/>
            </a:endParaRPr>
          </a:p>
          <a:p>
            <a:pPr marL="12700">
              <a:lnSpc>
                <a:spcPts val="3745"/>
              </a:lnSpc>
            </a:pP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33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Naturopathy,</a:t>
            </a:r>
            <a:r>
              <a:rPr dirty="0" sz="33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Sowa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33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Rigpa</a:t>
            </a:r>
            <a:r>
              <a:rPr dirty="0" sz="33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50" b="1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26110"/>
            <a:ext cx="2753995" cy="6781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/>
              <a:t>Ayurveda</a:t>
            </a:r>
            <a:r>
              <a:rPr dirty="0" sz="4250" spc="70"/>
              <a:t> </a:t>
            </a:r>
            <a:r>
              <a:rPr dirty="0" sz="4250" spc="-50"/>
              <a:t>:</a:t>
            </a:r>
            <a:endParaRPr sz="4250"/>
          </a:p>
        </p:txBody>
      </p:sp>
      <p:sp>
        <p:nvSpPr>
          <p:cNvPr id="3" name="object 3" descr=""/>
          <p:cNvSpPr/>
          <p:nvPr/>
        </p:nvSpPr>
        <p:spPr>
          <a:xfrm>
            <a:off x="852487" y="1433575"/>
            <a:ext cx="10506075" cy="0"/>
          </a:xfrm>
          <a:custGeom>
            <a:avLst/>
            <a:gdLst/>
            <a:ahLst/>
            <a:cxnLst/>
            <a:rect l="l" t="t" r="r" b="b"/>
            <a:pathLst>
              <a:path w="10506075" h="0">
                <a:moveTo>
                  <a:pt x="0" y="0"/>
                </a:moveTo>
                <a:lnTo>
                  <a:pt x="10505630" y="0"/>
                </a:lnTo>
              </a:path>
            </a:pathLst>
          </a:custGeom>
          <a:ln w="12700">
            <a:solidFill>
              <a:srgbClr val="4371C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52487" y="2376551"/>
            <a:ext cx="10506075" cy="0"/>
          </a:xfrm>
          <a:custGeom>
            <a:avLst/>
            <a:gdLst/>
            <a:ahLst/>
            <a:cxnLst/>
            <a:rect l="l" t="t" r="r" b="b"/>
            <a:pathLst>
              <a:path w="10506075" h="0">
                <a:moveTo>
                  <a:pt x="0" y="0"/>
                </a:moveTo>
                <a:lnTo>
                  <a:pt x="10505630" y="0"/>
                </a:lnTo>
              </a:path>
            </a:pathLst>
          </a:custGeom>
          <a:ln w="12700">
            <a:solidFill>
              <a:srgbClr val="4371C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52487" y="3329051"/>
            <a:ext cx="10506075" cy="0"/>
          </a:xfrm>
          <a:custGeom>
            <a:avLst/>
            <a:gdLst/>
            <a:ahLst/>
            <a:cxnLst/>
            <a:rect l="l" t="t" r="r" b="b"/>
            <a:pathLst>
              <a:path w="10506075" h="0">
                <a:moveTo>
                  <a:pt x="0" y="0"/>
                </a:moveTo>
                <a:lnTo>
                  <a:pt x="10505630" y="0"/>
                </a:lnTo>
              </a:path>
            </a:pathLst>
          </a:custGeom>
          <a:ln w="12700">
            <a:solidFill>
              <a:srgbClr val="4371C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52487" y="4281551"/>
            <a:ext cx="10506075" cy="0"/>
          </a:xfrm>
          <a:custGeom>
            <a:avLst/>
            <a:gdLst/>
            <a:ahLst/>
            <a:cxnLst/>
            <a:rect l="l" t="t" r="r" b="b"/>
            <a:pathLst>
              <a:path w="10506075" h="0">
                <a:moveTo>
                  <a:pt x="0" y="0"/>
                </a:moveTo>
                <a:lnTo>
                  <a:pt x="10505630" y="0"/>
                </a:lnTo>
              </a:path>
            </a:pathLst>
          </a:custGeom>
          <a:ln w="12700">
            <a:solidFill>
              <a:srgbClr val="4371C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52487" y="5234051"/>
            <a:ext cx="10506075" cy="0"/>
          </a:xfrm>
          <a:custGeom>
            <a:avLst/>
            <a:gdLst/>
            <a:ahLst/>
            <a:cxnLst/>
            <a:rect l="l" t="t" r="r" b="b"/>
            <a:pathLst>
              <a:path w="10506075" h="0">
                <a:moveTo>
                  <a:pt x="0" y="0"/>
                </a:moveTo>
                <a:lnTo>
                  <a:pt x="10505630" y="0"/>
                </a:lnTo>
              </a:path>
            </a:pathLst>
          </a:custGeom>
          <a:ln w="12700">
            <a:solidFill>
              <a:srgbClr val="4371C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35355" y="1446530"/>
            <a:ext cx="10292080" cy="459549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 marR="989965">
              <a:lnSpc>
                <a:spcPts val="2850"/>
              </a:lnSpc>
              <a:spcBef>
                <a:spcPts val="450"/>
              </a:spcBef>
            </a:pP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Ayurveda</a:t>
            </a:r>
            <a:r>
              <a:rPr dirty="0" sz="2600" spc="-9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or</a:t>
            </a:r>
            <a:r>
              <a:rPr dirty="0" sz="2600" spc="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ayurvedic</a:t>
            </a:r>
            <a:r>
              <a:rPr dirty="0" sz="2600" spc="-1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medicine</a:t>
            </a:r>
            <a:r>
              <a:rPr dirty="0" sz="2600" spc="-1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is</a:t>
            </a:r>
            <a:r>
              <a:rPr dirty="0" sz="2600" spc="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one</a:t>
            </a:r>
            <a:r>
              <a:rPr dirty="0" sz="2600" spc="-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of</a:t>
            </a:r>
            <a:r>
              <a:rPr dirty="0" sz="2600" spc="10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2600" spc="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world's</a:t>
            </a:r>
            <a:r>
              <a:rPr dirty="0" sz="2600" spc="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oldest</a:t>
            </a:r>
            <a:r>
              <a:rPr dirty="0" sz="2600" spc="-8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55E60"/>
                </a:solidFill>
                <a:latin typeface="Calibri"/>
                <a:cs typeface="Calibri"/>
              </a:rPr>
              <a:t>holistic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healing</a:t>
            </a:r>
            <a:r>
              <a:rPr dirty="0" sz="2600" spc="-4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55E60"/>
                </a:solidFill>
                <a:latin typeface="Calibri"/>
                <a:cs typeface="Calibri"/>
              </a:rPr>
              <a:t>system.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26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term</a:t>
            </a:r>
            <a:r>
              <a:rPr dirty="0" sz="2600" spc="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"Ayurveda"</a:t>
            </a:r>
            <a:r>
              <a:rPr dirty="0" sz="2600" spc="-1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is</a:t>
            </a:r>
            <a:r>
              <a:rPr dirty="0" sz="26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derived</a:t>
            </a:r>
            <a:r>
              <a:rPr dirty="0" sz="2600" spc="-8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from</a:t>
            </a:r>
            <a:r>
              <a:rPr dirty="0" sz="2600" spc="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two</a:t>
            </a:r>
            <a:r>
              <a:rPr dirty="0" sz="2600" spc="-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Sanskrit</a:t>
            </a:r>
            <a:r>
              <a:rPr dirty="0" sz="2600" spc="-1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words</a:t>
            </a:r>
            <a:r>
              <a:rPr dirty="0" sz="2600" spc="6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2600" spc="-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Ayur</a:t>
            </a:r>
            <a:r>
              <a:rPr dirty="0" sz="2600" spc="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and Veda</a:t>
            </a:r>
            <a:r>
              <a:rPr dirty="0" sz="2600" spc="-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spc="-50" b="1">
                <a:solidFill>
                  <a:srgbClr val="F55E60"/>
                </a:solidFill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'Ayur'</a:t>
            </a:r>
            <a:r>
              <a:rPr dirty="0" sz="2600" spc="7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means</a:t>
            </a:r>
            <a:r>
              <a:rPr dirty="0" sz="2600" spc="4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life</a:t>
            </a:r>
            <a:r>
              <a:rPr dirty="0" sz="2600" spc="-4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&amp;</a:t>
            </a:r>
            <a:r>
              <a:rPr dirty="0" sz="2600" spc="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'Veda' means</a:t>
            </a:r>
            <a:r>
              <a:rPr dirty="0" sz="2600" spc="1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Knowledge</a:t>
            </a:r>
            <a:r>
              <a:rPr dirty="0" sz="2600" spc="-18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or</a:t>
            </a:r>
            <a:r>
              <a:rPr dirty="0" sz="2600" spc="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science</a:t>
            </a:r>
            <a:r>
              <a:rPr dirty="0" sz="2600" spc="-1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spc="-50" b="1">
                <a:solidFill>
                  <a:srgbClr val="F55E60"/>
                </a:solidFill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>
              <a:latin typeface="Calibri"/>
              <a:cs typeface="Calibri"/>
            </a:endParaRPr>
          </a:p>
          <a:p>
            <a:pPr marL="12700" marR="2362200">
              <a:lnSpc>
                <a:spcPts val="2850"/>
              </a:lnSpc>
            </a:pP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Originated</a:t>
            </a:r>
            <a:r>
              <a:rPr dirty="0" sz="2600" spc="-1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in</a:t>
            </a:r>
            <a:r>
              <a:rPr dirty="0" sz="26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India</a:t>
            </a:r>
            <a:r>
              <a:rPr dirty="0" sz="2600" spc="-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more</a:t>
            </a:r>
            <a:r>
              <a:rPr dirty="0" sz="2600" spc="9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than</a:t>
            </a:r>
            <a:r>
              <a:rPr dirty="0" sz="26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5,000</a:t>
            </a:r>
            <a:r>
              <a:rPr dirty="0" sz="2600" spc="-7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years</a:t>
            </a:r>
            <a:r>
              <a:rPr dirty="0" sz="26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ago</a:t>
            </a:r>
            <a:r>
              <a:rPr dirty="0" sz="26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&amp;</a:t>
            </a:r>
            <a:r>
              <a:rPr dirty="0" sz="26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is</a:t>
            </a:r>
            <a:r>
              <a:rPr dirty="0" sz="2600" spc="7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55E60"/>
                </a:solidFill>
                <a:latin typeface="Calibri"/>
                <a:cs typeface="Calibri"/>
              </a:rPr>
              <a:t>known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as</a:t>
            </a:r>
            <a:r>
              <a:rPr dirty="0" sz="2600" spc="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"Mother</a:t>
            </a:r>
            <a:r>
              <a:rPr dirty="0" sz="2600" spc="-1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of</a:t>
            </a:r>
            <a:r>
              <a:rPr dirty="0" sz="2600" spc="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All</a:t>
            </a:r>
            <a:r>
              <a:rPr dirty="0" sz="2600" spc="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55E60"/>
                </a:solidFill>
                <a:latin typeface="Calibri"/>
                <a:cs typeface="Calibri"/>
              </a:rPr>
              <a:t>Healing".</a:t>
            </a:r>
            <a:endParaRPr sz="2600">
              <a:latin typeface="Calibri"/>
              <a:cs typeface="Calibri"/>
            </a:endParaRPr>
          </a:p>
          <a:p>
            <a:pPr marL="12700" marR="5080">
              <a:lnSpc>
                <a:spcPts val="2850"/>
              </a:lnSpc>
              <a:spcBef>
                <a:spcPts val="1795"/>
              </a:spcBef>
            </a:pP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Originates</a:t>
            </a:r>
            <a:r>
              <a:rPr dirty="0" sz="2600" spc="-1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from</a:t>
            </a:r>
            <a:r>
              <a:rPr dirty="0" sz="2600" spc="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ancient</a:t>
            </a:r>
            <a:r>
              <a:rPr dirty="0" sz="2600" spc="-8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Vedic</a:t>
            </a:r>
            <a:r>
              <a:rPr dirty="0" sz="2600" spc="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Culture</a:t>
            </a:r>
            <a:r>
              <a:rPr dirty="0" sz="2600" spc="-10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&amp;</a:t>
            </a:r>
            <a:r>
              <a:rPr dirty="0" sz="2600" spc="1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was</a:t>
            </a:r>
            <a:r>
              <a:rPr dirty="0" sz="26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taught</a:t>
            </a:r>
            <a:r>
              <a:rPr dirty="0" sz="2600" spc="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for</a:t>
            </a:r>
            <a:r>
              <a:rPr dirty="0" sz="2600" spc="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many</a:t>
            </a:r>
            <a:r>
              <a:rPr dirty="0" sz="2600" spc="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55E60"/>
                </a:solidFill>
                <a:latin typeface="Calibri"/>
                <a:cs typeface="Calibri"/>
              </a:rPr>
              <a:t>thousands</a:t>
            </a:r>
            <a:r>
              <a:rPr dirty="0" sz="2600" spc="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2600" spc="-25" b="1">
                <a:solidFill>
                  <a:srgbClr val="F55E60"/>
                </a:solidFill>
                <a:latin typeface="Calibri"/>
                <a:cs typeface="Calibri"/>
              </a:rPr>
              <a:t>of </a:t>
            </a:r>
            <a:r>
              <a:rPr dirty="0" sz="2600" spc="-10" b="1">
                <a:solidFill>
                  <a:srgbClr val="F55E60"/>
                </a:solidFill>
                <a:latin typeface="Calibri"/>
                <a:cs typeface="Calibri"/>
              </a:rPr>
              <a:t>years.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219200"/>
            <a:ext cx="200025" cy="666750"/>
          </a:xfrm>
          <a:custGeom>
            <a:avLst/>
            <a:gdLst/>
            <a:ahLst/>
            <a:cxnLst/>
            <a:rect l="l" t="t" r="r" b="b"/>
            <a:pathLst>
              <a:path w="200025" h="666750">
                <a:moveTo>
                  <a:pt x="200025" y="0"/>
                </a:moveTo>
                <a:lnTo>
                  <a:pt x="0" y="0"/>
                </a:lnTo>
                <a:lnTo>
                  <a:pt x="0" y="666750"/>
                </a:lnTo>
                <a:lnTo>
                  <a:pt x="200025" y="666750"/>
                </a:lnTo>
                <a:lnTo>
                  <a:pt x="200025" y="0"/>
                </a:lnTo>
                <a:close/>
              </a:path>
            </a:pathLst>
          </a:custGeom>
          <a:solidFill>
            <a:srgbClr val="F6CD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66700" y="1219200"/>
            <a:ext cx="200025" cy="666750"/>
          </a:xfrm>
          <a:custGeom>
            <a:avLst/>
            <a:gdLst/>
            <a:ahLst/>
            <a:cxnLst/>
            <a:rect l="l" t="t" r="r" b="b"/>
            <a:pathLst>
              <a:path w="200025" h="666750">
                <a:moveTo>
                  <a:pt x="200025" y="0"/>
                </a:moveTo>
                <a:lnTo>
                  <a:pt x="0" y="0"/>
                </a:lnTo>
                <a:lnTo>
                  <a:pt x="0" y="666750"/>
                </a:lnTo>
                <a:lnTo>
                  <a:pt x="200025" y="666750"/>
                </a:lnTo>
                <a:lnTo>
                  <a:pt x="200025" y="0"/>
                </a:lnTo>
                <a:close/>
              </a:path>
            </a:pathLst>
          </a:custGeom>
          <a:solidFill>
            <a:srgbClr val="F6CD4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485775" y="580898"/>
            <a:ext cx="11206480" cy="2195830"/>
            <a:chOff x="485775" y="580898"/>
            <a:chExt cx="11206480" cy="2195830"/>
          </a:xfrm>
        </p:grpSpPr>
        <p:sp>
          <p:nvSpPr>
            <p:cNvPr id="5" name="object 5" descr=""/>
            <p:cNvSpPr/>
            <p:nvPr/>
          </p:nvSpPr>
          <p:spPr>
            <a:xfrm>
              <a:off x="533400" y="1219200"/>
              <a:ext cx="104775" cy="666750"/>
            </a:xfrm>
            <a:custGeom>
              <a:avLst/>
              <a:gdLst/>
              <a:ahLst/>
              <a:cxnLst/>
              <a:rect l="l" t="t" r="r" b="b"/>
              <a:pathLst>
                <a:path w="104775" h="666750">
                  <a:moveTo>
                    <a:pt x="0" y="666750"/>
                  </a:moveTo>
                  <a:lnTo>
                    <a:pt x="104775" y="666750"/>
                  </a:lnTo>
                  <a:lnTo>
                    <a:pt x="104775" y="0"/>
                  </a:lnTo>
                  <a:lnTo>
                    <a:pt x="0" y="0"/>
                  </a:lnTo>
                  <a:lnTo>
                    <a:pt x="0" y="666750"/>
                  </a:lnTo>
                  <a:close/>
                </a:path>
              </a:pathLst>
            </a:custGeom>
            <a:solidFill>
              <a:srgbClr val="F6CD4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775" y="580898"/>
              <a:ext cx="11206226" cy="219557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38175" y="609600"/>
            <a:ext cx="10906125" cy="1895475"/>
          </a:xfrm>
          <a:prstGeom prst="rect"/>
          <a:solidFill>
            <a:srgbClr val="FFFFFF"/>
          </a:solidFill>
        </p:spPr>
        <p:txBody>
          <a:bodyPr wrap="square" lIns="0" tIns="206375" rIns="0" bIns="0" rtlCol="0" vert="horz">
            <a:spAutoFit/>
          </a:bodyPr>
          <a:lstStyle/>
          <a:p>
            <a:pPr marL="497840">
              <a:lnSpc>
                <a:spcPct val="100000"/>
              </a:lnSpc>
              <a:spcBef>
                <a:spcPts val="1625"/>
              </a:spcBef>
            </a:pPr>
            <a:r>
              <a:rPr dirty="0" sz="4800"/>
              <a:t>History</a:t>
            </a:r>
            <a:r>
              <a:rPr dirty="0" sz="4800" spc="-70"/>
              <a:t> </a:t>
            </a:r>
            <a:r>
              <a:rPr dirty="0" sz="4800" spc="-50"/>
              <a:t>:</a:t>
            </a:r>
            <a:endParaRPr sz="4800"/>
          </a:p>
        </p:txBody>
      </p:sp>
      <p:sp>
        <p:nvSpPr>
          <p:cNvPr id="8" name="object 8" descr=""/>
          <p:cNvSpPr txBox="1"/>
          <p:nvPr/>
        </p:nvSpPr>
        <p:spPr>
          <a:xfrm>
            <a:off x="1124585" y="3053778"/>
            <a:ext cx="620141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00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sacred</a:t>
            </a:r>
            <a:r>
              <a:rPr dirty="0" sz="2000" spc="-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'Rigveda'</a:t>
            </a:r>
            <a:r>
              <a:rPr dirty="0" sz="20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describes</a:t>
            </a:r>
            <a:r>
              <a:rPr dirty="0" sz="20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67</a:t>
            </a:r>
            <a:r>
              <a:rPr dirty="0" sz="200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medicinal</a:t>
            </a:r>
            <a:r>
              <a:rPr dirty="0" sz="20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plants.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24585" y="3397313"/>
            <a:ext cx="858964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'Yajur</a:t>
            </a:r>
            <a:r>
              <a:rPr dirty="0" sz="20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Veda'</a:t>
            </a:r>
            <a:r>
              <a:rPr dirty="0" sz="20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mentions</a:t>
            </a:r>
            <a:r>
              <a:rPr dirty="0" sz="2000" spc="-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81</a:t>
            </a:r>
            <a:r>
              <a:rPr dirty="0" sz="200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species</a:t>
            </a:r>
            <a:r>
              <a:rPr dirty="0" sz="20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'Atharvaveda'</a:t>
            </a:r>
            <a:r>
              <a:rPr dirty="0" sz="2000" spc="-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describes</a:t>
            </a:r>
            <a:r>
              <a:rPr dirty="0" sz="2000" spc="-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290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species</a:t>
            </a:r>
            <a:r>
              <a:rPr dirty="0" sz="2000" spc="-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53438" y="3607117"/>
            <a:ext cx="631253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114</a:t>
            </a:r>
            <a:r>
              <a:rPr dirty="0" sz="200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hymns</a:t>
            </a:r>
            <a:r>
              <a:rPr dirty="0" sz="2000" spc="-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related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to</a:t>
            </a:r>
            <a:r>
              <a:rPr dirty="0" sz="200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formulations</a:t>
            </a:r>
            <a:r>
              <a:rPr dirty="0" sz="2000" spc="-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2000" spc="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000" spc="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treatment</a:t>
            </a:r>
            <a:r>
              <a:rPr dirty="0" sz="2000" spc="-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3438" y="3817048"/>
            <a:ext cx="454215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different</a:t>
            </a:r>
            <a:r>
              <a:rPr dirty="0" sz="20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diseases</a:t>
            </a:r>
            <a:r>
              <a:rPr dirty="0" sz="2000" spc="-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from</a:t>
            </a:r>
            <a:r>
              <a:rPr dirty="0" sz="20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4500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-</a:t>
            </a:r>
            <a:r>
              <a:rPr dirty="0" sz="2000" spc="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2500</a:t>
            </a:r>
            <a:r>
              <a:rPr dirty="0" sz="2000" spc="-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BC</a:t>
            </a:r>
            <a:r>
              <a:rPr dirty="0" sz="2000" spc="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24585" y="4160202"/>
            <a:ext cx="920051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00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first</a:t>
            </a:r>
            <a:r>
              <a:rPr dirty="0" sz="2000" spc="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recorded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treatise</a:t>
            </a:r>
            <a:r>
              <a:rPr dirty="0" sz="2000" spc="-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on</a:t>
            </a:r>
            <a:r>
              <a:rPr dirty="0" sz="200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Ayurveda</a:t>
            </a:r>
            <a:r>
              <a:rPr dirty="0" sz="2000" spc="-1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during</a:t>
            </a:r>
            <a:r>
              <a:rPr dirty="0" sz="2000" spc="-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700</a:t>
            </a:r>
            <a:r>
              <a:rPr dirty="0" sz="2000" spc="-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BC</a:t>
            </a:r>
            <a:r>
              <a:rPr dirty="0" sz="2000" spc="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describes</a:t>
            </a:r>
            <a:r>
              <a:rPr dirty="0" sz="2000" spc="-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properties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24585" y="4336075"/>
            <a:ext cx="2616200" cy="71183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395"/>
              </a:spcBef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uses</a:t>
            </a:r>
            <a:r>
              <a:rPr dirty="0" sz="20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spc="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1,106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plants</a:t>
            </a:r>
            <a:r>
              <a:rPr dirty="0" sz="2000" spc="-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00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300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'Sushruta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53438" y="4932616"/>
            <a:ext cx="871728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7180580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Samhita'</a:t>
            </a:r>
            <a:r>
              <a:rPr dirty="0" sz="2000" spc="-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during</a:t>
            </a:r>
            <a:r>
              <a:rPr dirty="0" sz="20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800</a:t>
            </a:r>
            <a:r>
              <a:rPr dirty="0" sz="2000" spc="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BC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explained</a:t>
            </a:r>
            <a:r>
              <a:rPr dirty="0" sz="2000" spc="-1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different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characteristics</a:t>
            </a:r>
            <a:r>
              <a:rPr dirty="0" sz="2000" spc="-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	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fundamental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53438" y="5142547"/>
            <a:ext cx="920305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principles</a:t>
            </a:r>
            <a:r>
              <a:rPr dirty="0" sz="20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theory</a:t>
            </a:r>
            <a:r>
              <a:rPr dirty="0" sz="2000" spc="-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spc="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surgery</a:t>
            </a:r>
            <a:r>
              <a:rPr dirty="0" sz="2000" spc="-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description</a:t>
            </a:r>
            <a:r>
              <a:rPr dirty="0" sz="2000" spc="-1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spc="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about</a:t>
            </a:r>
            <a:r>
              <a:rPr dirty="0" sz="2000" spc="-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1,270</a:t>
            </a:r>
            <a:r>
              <a:rPr dirty="0" sz="2000" spc="-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plants</a:t>
            </a:r>
            <a:r>
              <a:rPr dirty="0" sz="2000" spc="-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650</a:t>
            </a:r>
            <a:r>
              <a:rPr dirty="0" sz="2000" spc="-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drugs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838200" y="6486525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10515600" y="0"/>
                </a:moveTo>
                <a:lnTo>
                  <a:pt x="0" y="0"/>
                </a:lnTo>
              </a:path>
            </a:pathLst>
          </a:custGeom>
          <a:ln w="57150">
            <a:solidFill>
              <a:srgbClr val="F6CD4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334899"/>
            <a:ext cx="7337425" cy="6667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54550" algn="l"/>
              </a:tabLst>
            </a:pPr>
            <a:r>
              <a:rPr dirty="0" sz="4200"/>
              <a:t>Basic</a:t>
            </a:r>
            <a:r>
              <a:rPr dirty="0" sz="4200" spc="35"/>
              <a:t> </a:t>
            </a:r>
            <a:r>
              <a:rPr dirty="0" sz="4200"/>
              <a:t>Principles</a:t>
            </a:r>
            <a:r>
              <a:rPr dirty="0" sz="4200" spc="-35"/>
              <a:t> </a:t>
            </a:r>
            <a:r>
              <a:rPr dirty="0" sz="4200" spc="-25"/>
              <a:t>of</a:t>
            </a:r>
            <a:r>
              <a:rPr dirty="0" sz="4200"/>
              <a:t>	Ayurveda</a:t>
            </a:r>
            <a:r>
              <a:rPr dirty="0" sz="4200" spc="-45"/>
              <a:t> </a:t>
            </a:r>
            <a:r>
              <a:rPr dirty="0" sz="4200" spc="-50"/>
              <a:t>:</a:t>
            </a:r>
            <a:endParaRPr sz="42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464" y="1630626"/>
            <a:ext cx="10901057" cy="10484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17575" y="1869757"/>
            <a:ext cx="980948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0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principle</a:t>
            </a:r>
            <a:r>
              <a:rPr dirty="0" sz="2000" spc="-1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Ayurveda</a:t>
            </a:r>
            <a:r>
              <a:rPr dirty="0" sz="2000" spc="-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200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based</a:t>
            </a:r>
            <a:r>
              <a:rPr dirty="0" sz="20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on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concept</a:t>
            </a:r>
            <a:r>
              <a:rPr dirty="0" sz="2000" spc="-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'Five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Elements</a:t>
            </a:r>
            <a:r>
              <a:rPr dirty="0" sz="2000" spc="-1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Tridoshas</a:t>
            </a:r>
            <a:r>
              <a:rPr dirty="0" sz="2000" spc="-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'.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17575" y="2213292"/>
            <a:ext cx="962025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According</a:t>
            </a:r>
            <a:r>
              <a:rPr dirty="0" sz="2000" spc="-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to</a:t>
            </a:r>
            <a:r>
              <a:rPr dirty="0" sz="200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Ayurveda</a:t>
            </a:r>
            <a:r>
              <a:rPr dirty="0" sz="2000" spc="-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000" spc="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whole</a:t>
            </a:r>
            <a:r>
              <a:rPr dirty="0" sz="200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universe</a:t>
            </a:r>
            <a:r>
              <a:rPr dirty="0" sz="2000" spc="-1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made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up</a:t>
            </a:r>
            <a:r>
              <a:rPr dirty="0" sz="200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five</a:t>
            </a:r>
            <a:r>
              <a:rPr dirty="0" sz="200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basic</a:t>
            </a:r>
            <a:r>
              <a:rPr dirty="0" sz="20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elements</a:t>
            </a:r>
            <a:r>
              <a:rPr dirty="0" sz="2000" spc="-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–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17575" y="2388001"/>
            <a:ext cx="9631680" cy="104648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400"/>
              </a:spcBef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Akash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(ether)</a:t>
            </a:r>
            <a:r>
              <a:rPr dirty="0" sz="2000" spc="-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Vayu</a:t>
            </a:r>
            <a:r>
              <a:rPr dirty="0" sz="200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(air)</a:t>
            </a:r>
            <a:r>
              <a:rPr dirty="0" sz="20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Agni</a:t>
            </a:r>
            <a:r>
              <a:rPr dirty="0" sz="20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(fire)</a:t>
            </a:r>
            <a:r>
              <a:rPr dirty="0" sz="2000" spc="-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,Jal</a:t>
            </a:r>
            <a:r>
              <a:rPr dirty="0" sz="20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(water)</a:t>
            </a:r>
            <a:r>
              <a:rPr dirty="0" sz="20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Prithvi</a:t>
            </a:r>
            <a:r>
              <a:rPr dirty="0" sz="2000" spc="-1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(earth).</a:t>
            </a:r>
            <a:endParaRPr sz="200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30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'Pancha</a:t>
            </a:r>
            <a:r>
              <a:rPr dirty="0" sz="2000" spc="-1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Bhutas'</a:t>
            </a:r>
            <a:r>
              <a:rPr dirty="0" sz="2000" spc="-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000" spc="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represented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in</a:t>
            </a:r>
            <a:r>
              <a:rPr dirty="0" sz="200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human</a:t>
            </a:r>
            <a:r>
              <a:rPr dirty="0" sz="2000" spc="-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body</a:t>
            </a:r>
            <a:r>
              <a:rPr dirty="0" sz="2000" spc="-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as</a:t>
            </a:r>
            <a:r>
              <a:rPr dirty="0" sz="2000" spc="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000" spc="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Doshas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Dhatus</a:t>
            </a:r>
            <a:r>
              <a:rPr dirty="0" sz="20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Malas</a:t>
            </a:r>
            <a:r>
              <a:rPr dirty="0" sz="20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00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22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Three</a:t>
            </a:r>
            <a:r>
              <a:rPr dirty="0" sz="20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doshas</a:t>
            </a:r>
            <a:r>
              <a:rPr dirty="0" sz="2000" spc="-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in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0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body</a:t>
            </a:r>
            <a:r>
              <a:rPr dirty="0" sz="20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000" spc="-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Vata</a:t>
            </a:r>
            <a:r>
              <a:rPr dirty="0" sz="2000" spc="-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1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Pitta</a:t>
            </a:r>
            <a:r>
              <a:rPr dirty="0" sz="2000" spc="-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-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Kapha</a:t>
            </a:r>
            <a:r>
              <a:rPr dirty="0" sz="20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known</a:t>
            </a:r>
            <a:r>
              <a:rPr dirty="0" sz="20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as</a:t>
            </a:r>
            <a:r>
              <a:rPr dirty="0" sz="2000" spc="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Tridoshas</a:t>
            </a:r>
            <a:r>
              <a:rPr dirty="0" sz="2000" spc="-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17575" y="3786504"/>
            <a:ext cx="9394190" cy="335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30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1)</a:t>
            </a:r>
            <a:r>
              <a:rPr dirty="0" sz="2000" spc="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The</a:t>
            </a:r>
            <a:r>
              <a:rPr dirty="0" u="heavy" sz="2000" spc="-1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Tri</a:t>
            </a:r>
            <a:r>
              <a:rPr dirty="0" u="heavy" sz="2000" spc="35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Gunas</a:t>
            </a:r>
            <a:r>
              <a:rPr dirty="0" sz="2000" spc="-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:</a:t>
            </a:r>
            <a:r>
              <a:rPr dirty="0" sz="2000" spc="1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3</a:t>
            </a:r>
            <a:r>
              <a:rPr dirty="0" sz="2000" spc="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fundamental</a:t>
            </a:r>
            <a:r>
              <a:rPr dirty="0" sz="2000" spc="-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universal</a:t>
            </a:r>
            <a:r>
              <a:rPr dirty="0" sz="2000" spc="-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energies</a:t>
            </a:r>
            <a:r>
              <a:rPr dirty="0" sz="2000" spc="-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0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Satva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Rajas</a:t>
            </a:r>
            <a:r>
              <a:rPr dirty="0" sz="2000" spc="-1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Tanas</a:t>
            </a:r>
            <a:r>
              <a:rPr dirty="0" sz="20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7575" y="4130357"/>
            <a:ext cx="938149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2)</a:t>
            </a:r>
            <a:r>
              <a:rPr dirty="0" sz="2000" spc="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The</a:t>
            </a:r>
            <a:r>
              <a:rPr dirty="0" u="heavy" sz="2000" spc="-1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Pancha</a:t>
            </a:r>
            <a:r>
              <a:rPr dirty="0" u="heavy" sz="2000" spc="-18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Mahabhutas</a:t>
            </a:r>
            <a:r>
              <a:rPr dirty="0" sz="2000" spc="-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:</a:t>
            </a:r>
            <a:r>
              <a:rPr dirty="0" sz="2000" spc="90" b="1">
                <a:solidFill>
                  <a:srgbClr val="5E696C"/>
                </a:solidFill>
                <a:latin typeface="Palatino Linotype"/>
                <a:cs typeface="Palatino Linotype"/>
              </a:rPr>
              <a:t> 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5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basic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elements</a:t>
            </a:r>
            <a:r>
              <a:rPr dirty="0" sz="2000" spc="-1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000" spc="-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Akasha</a:t>
            </a:r>
            <a:r>
              <a:rPr dirty="0" sz="2000" spc="-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u="heavy" sz="2000" spc="9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Vayu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Agni</a:t>
            </a:r>
            <a:r>
              <a:rPr dirty="0" sz="2000" spc="-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Jala</a:t>
            </a:r>
            <a:r>
              <a:rPr dirty="0" sz="2000" spc="-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7575" y="4306125"/>
            <a:ext cx="7981315" cy="1045844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395"/>
              </a:spcBef>
            </a:pP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Prithvi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 .</a:t>
            </a:r>
            <a:endParaRPr sz="200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300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3)</a:t>
            </a:r>
            <a:r>
              <a:rPr dirty="0" sz="200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The</a:t>
            </a:r>
            <a:r>
              <a:rPr dirty="0" u="heavy" sz="2000" spc="-2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TriDoshas</a:t>
            </a:r>
            <a:r>
              <a:rPr dirty="0" sz="2000" spc="-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:</a:t>
            </a:r>
            <a:r>
              <a:rPr dirty="0" sz="200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3</a:t>
            </a:r>
            <a:r>
              <a:rPr dirty="0" sz="2000" spc="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Body</a:t>
            </a:r>
            <a:r>
              <a:rPr dirty="0" sz="2000" spc="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Humours</a:t>
            </a:r>
            <a:r>
              <a:rPr dirty="0" sz="2000" spc="-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000" spc="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Vata</a:t>
            </a:r>
            <a:r>
              <a:rPr dirty="0" sz="2000" spc="-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1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Pitta</a:t>
            </a:r>
            <a:r>
              <a:rPr dirty="0" sz="20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Kapha</a:t>
            </a:r>
            <a:r>
              <a:rPr dirty="0" sz="20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000">
              <a:latin typeface="Palatino Linotype"/>
              <a:cs typeface="Palatino Linotype"/>
            </a:endParaRPr>
          </a:p>
          <a:p>
            <a:pPr marL="7190740">
              <a:lnSpc>
                <a:spcPct val="100000"/>
              </a:lnSpc>
              <a:spcBef>
                <a:spcPts val="229"/>
              </a:spcBef>
            </a:pP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Cont...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28446" y="2536412"/>
            <a:ext cx="3286760" cy="86995"/>
            <a:chOff x="628446" y="2536412"/>
            <a:chExt cx="3286760" cy="86995"/>
          </a:xfrm>
        </p:grpSpPr>
        <p:sp>
          <p:nvSpPr>
            <p:cNvPr id="3" name="object 3" descr=""/>
            <p:cNvSpPr/>
            <p:nvPr/>
          </p:nvSpPr>
          <p:spPr>
            <a:xfrm>
              <a:off x="647700" y="2560500"/>
              <a:ext cx="3248660" cy="41275"/>
            </a:xfrm>
            <a:custGeom>
              <a:avLst/>
              <a:gdLst/>
              <a:ahLst/>
              <a:cxnLst/>
              <a:rect l="l" t="t" r="r" b="b"/>
              <a:pathLst>
                <a:path w="3248660" h="41275">
                  <a:moveTo>
                    <a:pt x="949776" y="28"/>
                  </a:moveTo>
                  <a:lnTo>
                    <a:pt x="908617" y="0"/>
                  </a:lnTo>
                  <a:lnTo>
                    <a:pt x="868796" y="772"/>
                  </a:lnTo>
                  <a:lnTo>
                    <a:pt x="828237" y="2192"/>
                  </a:lnTo>
                  <a:lnTo>
                    <a:pt x="681380" y="8787"/>
                  </a:lnTo>
                  <a:lnTo>
                    <a:pt x="557024" y="13502"/>
                  </a:lnTo>
                  <a:lnTo>
                    <a:pt x="408641" y="19688"/>
                  </a:lnTo>
                  <a:lnTo>
                    <a:pt x="365138" y="21166"/>
                  </a:lnTo>
                  <a:lnTo>
                    <a:pt x="322275" y="22155"/>
                  </a:lnTo>
                  <a:lnTo>
                    <a:pt x="278650" y="22539"/>
                  </a:lnTo>
                  <a:lnTo>
                    <a:pt x="232860" y="22199"/>
                  </a:lnTo>
                  <a:lnTo>
                    <a:pt x="183503" y="21018"/>
                  </a:lnTo>
                  <a:lnTo>
                    <a:pt x="129176" y="18878"/>
                  </a:lnTo>
                  <a:lnTo>
                    <a:pt x="68475" y="15661"/>
                  </a:lnTo>
                  <a:lnTo>
                    <a:pt x="0" y="11249"/>
                  </a:lnTo>
                  <a:lnTo>
                    <a:pt x="368" y="18488"/>
                  </a:lnTo>
                  <a:lnTo>
                    <a:pt x="838" y="21282"/>
                  </a:lnTo>
                  <a:lnTo>
                    <a:pt x="0" y="30299"/>
                  </a:lnTo>
                  <a:lnTo>
                    <a:pt x="45362" y="30022"/>
                  </a:lnTo>
                  <a:lnTo>
                    <a:pt x="90248" y="30127"/>
                  </a:lnTo>
                  <a:lnTo>
                    <a:pt x="135110" y="30523"/>
                  </a:lnTo>
                  <a:lnTo>
                    <a:pt x="274084" y="32535"/>
                  </a:lnTo>
                  <a:lnTo>
                    <a:pt x="374923" y="33650"/>
                  </a:lnTo>
                  <a:lnTo>
                    <a:pt x="429158" y="33864"/>
                  </a:lnTo>
                  <a:lnTo>
                    <a:pt x="486542" y="33728"/>
                  </a:lnTo>
                  <a:lnTo>
                    <a:pt x="547528" y="33149"/>
                  </a:lnTo>
                  <a:lnTo>
                    <a:pt x="612568" y="32037"/>
                  </a:lnTo>
                  <a:lnTo>
                    <a:pt x="750859" y="28722"/>
                  </a:lnTo>
                  <a:lnTo>
                    <a:pt x="813691" y="28037"/>
                  </a:lnTo>
                  <a:lnTo>
                    <a:pt x="871372" y="28072"/>
                  </a:lnTo>
                  <a:lnTo>
                    <a:pt x="924660" y="28657"/>
                  </a:lnTo>
                  <a:lnTo>
                    <a:pt x="974313" y="29619"/>
                  </a:lnTo>
                  <a:lnTo>
                    <a:pt x="1109052" y="33053"/>
                  </a:lnTo>
                  <a:lnTo>
                    <a:pt x="1151752" y="33808"/>
                  </a:lnTo>
                  <a:lnTo>
                    <a:pt x="1194611" y="34081"/>
                  </a:lnTo>
                  <a:lnTo>
                    <a:pt x="1238386" y="33702"/>
                  </a:lnTo>
                  <a:lnTo>
                    <a:pt x="1283837" y="32499"/>
                  </a:lnTo>
                  <a:lnTo>
                    <a:pt x="1386092" y="27577"/>
                  </a:lnTo>
                  <a:lnTo>
                    <a:pt x="1433891" y="25827"/>
                  </a:lnTo>
                  <a:lnTo>
                    <a:pt x="1477030" y="24906"/>
                  </a:lnTo>
                  <a:lnTo>
                    <a:pt x="1517422" y="24673"/>
                  </a:lnTo>
                  <a:lnTo>
                    <a:pt x="1556977" y="24983"/>
                  </a:lnTo>
                  <a:lnTo>
                    <a:pt x="1745064" y="28820"/>
                  </a:lnTo>
                  <a:lnTo>
                    <a:pt x="1809111" y="29715"/>
                  </a:lnTo>
                  <a:lnTo>
                    <a:pt x="1883791" y="30299"/>
                  </a:lnTo>
                  <a:lnTo>
                    <a:pt x="1946653" y="30200"/>
                  </a:lnTo>
                  <a:lnTo>
                    <a:pt x="2008365" y="29419"/>
                  </a:lnTo>
                  <a:lnTo>
                    <a:pt x="2068759" y="28132"/>
                  </a:lnTo>
                  <a:lnTo>
                    <a:pt x="2127670" y="26511"/>
                  </a:lnTo>
                  <a:lnTo>
                    <a:pt x="2293826" y="21393"/>
                  </a:lnTo>
                  <a:lnTo>
                    <a:pt x="2345130" y="20182"/>
                  </a:lnTo>
                  <a:lnTo>
                    <a:pt x="2394115" y="19509"/>
                  </a:lnTo>
                  <a:lnTo>
                    <a:pt x="2440615" y="19547"/>
                  </a:lnTo>
                  <a:lnTo>
                    <a:pt x="2484462" y="20471"/>
                  </a:lnTo>
                  <a:lnTo>
                    <a:pt x="2525490" y="22455"/>
                  </a:lnTo>
                  <a:lnTo>
                    <a:pt x="2563531" y="25673"/>
                  </a:lnTo>
                  <a:lnTo>
                    <a:pt x="2598420" y="30299"/>
                  </a:lnTo>
                  <a:lnTo>
                    <a:pt x="2637678" y="35217"/>
                  </a:lnTo>
                  <a:lnTo>
                    <a:pt x="2683041" y="38509"/>
                  </a:lnTo>
                  <a:lnTo>
                    <a:pt x="2733329" y="40397"/>
                  </a:lnTo>
                  <a:lnTo>
                    <a:pt x="2787366" y="41100"/>
                  </a:lnTo>
                  <a:lnTo>
                    <a:pt x="2843974" y="40836"/>
                  </a:lnTo>
                  <a:lnTo>
                    <a:pt x="2901974" y="39826"/>
                  </a:lnTo>
                  <a:lnTo>
                    <a:pt x="2960188" y="38289"/>
                  </a:lnTo>
                  <a:lnTo>
                    <a:pt x="3171637" y="31264"/>
                  </a:lnTo>
                  <a:lnTo>
                    <a:pt x="3213257" y="30387"/>
                  </a:lnTo>
                  <a:lnTo>
                    <a:pt x="3248025" y="30299"/>
                  </a:lnTo>
                  <a:lnTo>
                    <a:pt x="3248405" y="21155"/>
                  </a:lnTo>
                  <a:lnTo>
                    <a:pt x="3247771" y="15948"/>
                  </a:lnTo>
                  <a:lnTo>
                    <a:pt x="3248025" y="11249"/>
                  </a:lnTo>
                  <a:lnTo>
                    <a:pt x="3194449" y="16484"/>
                  </a:lnTo>
                  <a:lnTo>
                    <a:pt x="3139700" y="19729"/>
                  </a:lnTo>
                  <a:lnTo>
                    <a:pt x="3084174" y="21271"/>
                  </a:lnTo>
                  <a:lnTo>
                    <a:pt x="3028265" y="21397"/>
                  </a:lnTo>
                  <a:lnTo>
                    <a:pt x="2972369" y="20393"/>
                  </a:lnTo>
                  <a:lnTo>
                    <a:pt x="2916880" y="18546"/>
                  </a:lnTo>
                  <a:lnTo>
                    <a:pt x="2862193" y="16142"/>
                  </a:lnTo>
                  <a:lnTo>
                    <a:pt x="2706901" y="8455"/>
                  </a:lnTo>
                  <a:lnTo>
                    <a:pt x="2659376" y="6689"/>
                  </a:lnTo>
                  <a:lnTo>
                    <a:pt x="2614630" y="5799"/>
                  </a:lnTo>
                  <a:lnTo>
                    <a:pt x="2573057" y="6072"/>
                  </a:lnTo>
                  <a:lnTo>
                    <a:pt x="2535052" y="7793"/>
                  </a:lnTo>
                  <a:lnTo>
                    <a:pt x="2458042" y="15697"/>
                  </a:lnTo>
                  <a:lnTo>
                    <a:pt x="2409773" y="18217"/>
                  </a:lnTo>
                  <a:lnTo>
                    <a:pt x="2357332" y="19143"/>
                  </a:lnTo>
                  <a:lnTo>
                    <a:pt x="2301846" y="18813"/>
                  </a:lnTo>
                  <a:lnTo>
                    <a:pt x="2244445" y="17562"/>
                  </a:lnTo>
                  <a:lnTo>
                    <a:pt x="2186257" y="15726"/>
                  </a:lnTo>
                  <a:lnTo>
                    <a:pt x="2072033" y="11644"/>
                  </a:lnTo>
                  <a:lnTo>
                    <a:pt x="2018254" y="10070"/>
                  </a:lnTo>
                  <a:lnTo>
                    <a:pt x="1968201" y="9256"/>
                  </a:lnTo>
                  <a:lnTo>
                    <a:pt x="1923004" y="9537"/>
                  </a:lnTo>
                  <a:lnTo>
                    <a:pt x="1883791" y="11249"/>
                  </a:lnTo>
                  <a:lnTo>
                    <a:pt x="1850698" y="13415"/>
                  </a:lnTo>
                  <a:lnTo>
                    <a:pt x="1813107" y="15515"/>
                  </a:lnTo>
                  <a:lnTo>
                    <a:pt x="1771452" y="17481"/>
                  </a:lnTo>
                  <a:lnTo>
                    <a:pt x="1726167" y="19247"/>
                  </a:lnTo>
                  <a:lnTo>
                    <a:pt x="1677686" y="20746"/>
                  </a:lnTo>
                  <a:lnTo>
                    <a:pt x="1626446" y="21913"/>
                  </a:lnTo>
                  <a:lnTo>
                    <a:pt x="1572879" y="22679"/>
                  </a:lnTo>
                  <a:lnTo>
                    <a:pt x="1517420" y="22979"/>
                  </a:lnTo>
                  <a:lnTo>
                    <a:pt x="1460505" y="22746"/>
                  </a:lnTo>
                  <a:lnTo>
                    <a:pt x="1402568" y="21913"/>
                  </a:lnTo>
                  <a:lnTo>
                    <a:pt x="1344043" y="20413"/>
                  </a:lnTo>
                  <a:lnTo>
                    <a:pt x="1285365" y="18180"/>
                  </a:lnTo>
                  <a:lnTo>
                    <a:pt x="1226969" y="15148"/>
                  </a:lnTo>
                  <a:lnTo>
                    <a:pt x="1102028" y="6469"/>
                  </a:lnTo>
                  <a:lnTo>
                    <a:pt x="1044406" y="3108"/>
                  </a:lnTo>
                  <a:lnTo>
                    <a:pt x="994347" y="1013"/>
                  </a:lnTo>
                  <a:lnTo>
                    <a:pt x="949776" y="28"/>
                  </a:lnTo>
                  <a:close/>
                </a:path>
              </a:pathLst>
            </a:custGeom>
            <a:solidFill>
              <a:srgbClr val="273B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47496" y="2555462"/>
              <a:ext cx="3248660" cy="48895"/>
            </a:xfrm>
            <a:custGeom>
              <a:avLst/>
              <a:gdLst/>
              <a:ahLst/>
              <a:cxnLst/>
              <a:rect l="l" t="t" r="r" b="b"/>
              <a:pathLst>
                <a:path w="3248660" h="48894">
                  <a:moveTo>
                    <a:pt x="203" y="16287"/>
                  </a:moveTo>
                  <a:lnTo>
                    <a:pt x="59712" y="11068"/>
                  </a:lnTo>
                  <a:lnTo>
                    <a:pt x="118295" y="6886"/>
                  </a:lnTo>
                  <a:lnTo>
                    <a:pt x="175789" y="3714"/>
                  </a:lnTo>
                  <a:lnTo>
                    <a:pt x="232030" y="1527"/>
                  </a:lnTo>
                  <a:lnTo>
                    <a:pt x="286856" y="298"/>
                  </a:lnTo>
                  <a:lnTo>
                    <a:pt x="340104" y="0"/>
                  </a:lnTo>
                  <a:lnTo>
                    <a:pt x="391610" y="606"/>
                  </a:lnTo>
                  <a:lnTo>
                    <a:pt x="441213" y="2091"/>
                  </a:lnTo>
                  <a:lnTo>
                    <a:pt x="488748" y="4429"/>
                  </a:lnTo>
                  <a:lnTo>
                    <a:pt x="534053" y="7591"/>
                  </a:lnTo>
                  <a:lnTo>
                    <a:pt x="576965" y="11553"/>
                  </a:lnTo>
                  <a:lnTo>
                    <a:pt x="617321" y="16287"/>
                  </a:lnTo>
                  <a:lnTo>
                    <a:pt x="654127" y="20343"/>
                  </a:lnTo>
                  <a:lnTo>
                    <a:pt x="692612" y="23174"/>
                  </a:lnTo>
                  <a:lnTo>
                    <a:pt x="732916" y="24929"/>
                  </a:lnTo>
                  <a:lnTo>
                    <a:pt x="775179" y="25758"/>
                  </a:lnTo>
                  <a:lnTo>
                    <a:pt x="819543" y="25811"/>
                  </a:lnTo>
                  <a:lnTo>
                    <a:pt x="866147" y="25239"/>
                  </a:lnTo>
                  <a:lnTo>
                    <a:pt x="915132" y="24190"/>
                  </a:lnTo>
                  <a:lnTo>
                    <a:pt x="966638" y="22815"/>
                  </a:lnTo>
                  <a:lnTo>
                    <a:pt x="1020806" y="21263"/>
                  </a:lnTo>
                  <a:lnTo>
                    <a:pt x="1077775" y="19685"/>
                  </a:lnTo>
                  <a:lnTo>
                    <a:pt x="1137688" y="18229"/>
                  </a:lnTo>
                  <a:lnTo>
                    <a:pt x="1200682" y="17047"/>
                  </a:lnTo>
                  <a:lnTo>
                    <a:pt x="1266901" y="16287"/>
                  </a:lnTo>
                  <a:lnTo>
                    <a:pt x="1332636" y="16044"/>
                  </a:lnTo>
                  <a:lnTo>
                    <a:pt x="1394409" y="16238"/>
                  </a:lnTo>
                  <a:lnTo>
                    <a:pt x="1452696" y="16761"/>
                  </a:lnTo>
                  <a:lnTo>
                    <a:pt x="1507975" y="17505"/>
                  </a:lnTo>
                  <a:lnTo>
                    <a:pt x="1560725" y="18361"/>
                  </a:lnTo>
                  <a:lnTo>
                    <a:pt x="1611424" y="19223"/>
                  </a:lnTo>
                  <a:lnTo>
                    <a:pt x="1660549" y="19980"/>
                  </a:lnTo>
                  <a:lnTo>
                    <a:pt x="1708578" y="20526"/>
                  </a:lnTo>
                  <a:lnTo>
                    <a:pt x="1755990" y="20751"/>
                  </a:lnTo>
                  <a:lnTo>
                    <a:pt x="1803262" y="20548"/>
                  </a:lnTo>
                  <a:lnTo>
                    <a:pt x="1850871" y="19809"/>
                  </a:lnTo>
                  <a:lnTo>
                    <a:pt x="1899298" y="18424"/>
                  </a:lnTo>
                  <a:lnTo>
                    <a:pt x="1949018" y="16287"/>
                  </a:lnTo>
                  <a:lnTo>
                    <a:pt x="2000571" y="14354"/>
                  </a:lnTo>
                  <a:lnTo>
                    <a:pt x="2053886" y="13514"/>
                  </a:lnTo>
                  <a:lnTo>
                    <a:pt x="2108524" y="13556"/>
                  </a:lnTo>
                  <a:lnTo>
                    <a:pt x="2164046" y="14271"/>
                  </a:lnTo>
                  <a:lnTo>
                    <a:pt x="2220014" y="15448"/>
                  </a:lnTo>
                  <a:lnTo>
                    <a:pt x="2275987" y="16877"/>
                  </a:lnTo>
                  <a:lnTo>
                    <a:pt x="2331529" y="18348"/>
                  </a:lnTo>
                  <a:lnTo>
                    <a:pt x="2386200" y="19652"/>
                  </a:lnTo>
                  <a:lnTo>
                    <a:pt x="2439561" y="20576"/>
                  </a:lnTo>
                  <a:lnTo>
                    <a:pt x="2491174" y="20912"/>
                  </a:lnTo>
                  <a:lnTo>
                    <a:pt x="2540600" y="20450"/>
                  </a:lnTo>
                  <a:lnTo>
                    <a:pt x="2587400" y="18978"/>
                  </a:lnTo>
                  <a:lnTo>
                    <a:pt x="2631135" y="16287"/>
                  </a:lnTo>
                  <a:lnTo>
                    <a:pt x="2679012" y="13326"/>
                  </a:lnTo>
                  <a:lnTo>
                    <a:pt x="2730856" y="11604"/>
                  </a:lnTo>
                  <a:lnTo>
                    <a:pt x="2785670" y="10912"/>
                  </a:lnTo>
                  <a:lnTo>
                    <a:pt x="2842458" y="11038"/>
                  </a:lnTo>
                  <a:lnTo>
                    <a:pt x="2900223" y="11773"/>
                  </a:lnTo>
                  <a:lnTo>
                    <a:pt x="2957969" y="12906"/>
                  </a:lnTo>
                  <a:lnTo>
                    <a:pt x="3014699" y="14227"/>
                  </a:lnTo>
                  <a:lnTo>
                    <a:pt x="3069416" y="15525"/>
                  </a:lnTo>
                  <a:lnTo>
                    <a:pt x="3121125" y="16591"/>
                  </a:lnTo>
                  <a:lnTo>
                    <a:pt x="3168827" y="17213"/>
                  </a:lnTo>
                  <a:lnTo>
                    <a:pt x="3211527" y="17182"/>
                  </a:lnTo>
                  <a:lnTo>
                    <a:pt x="3248228" y="16287"/>
                  </a:lnTo>
                  <a:lnTo>
                    <a:pt x="3247466" y="24796"/>
                  </a:lnTo>
                  <a:lnTo>
                    <a:pt x="3247847" y="28860"/>
                  </a:lnTo>
                  <a:lnTo>
                    <a:pt x="3248228" y="35337"/>
                  </a:lnTo>
                  <a:lnTo>
                    <a:pt x="3209201" y="36115"/>
                  </a:lnTo>
                  <a:lnTo>
                    <a:pt x="3164075" y="36344"/>
                  </a:lnTo>
                  <a:lnTo>
                    <a:pt x="3113913" y="36130"/>
                  </a:lnTo>
                  <a:lnTo>
                    <a:pt x="3059777" y="35582"/>
                  </a:lnTo>
                  <a:lnTo>
                    <a:pt x="3002729" y="34806"/>
                  </a:lnTo>
                  <a:lnTo>
                    <a:pt x="2943833" y="33911"/>
                  </a:lnTo>
                  <a:lnTo>
                    <a:pt x="2884150" y="33004"/>
                  </a:lnTo>
                  <a:lnTo>
                    <a:pt x="2824744" y="32192"/>
                  </a:lnTo>
                  <a:lnTo>
                    <a:pt x="2766676" y="31582"/>
                  </a:lnTo>
                  <a:lnTo>
                    <a:pt x="2711008" y="31283"/>
                  </a:lnTo>
                  <a:lnTo>
                    <a:pt x="2658805" y="31401"/>
                  </a:lnTo>
                  <a:lnTo>
                    <a:pt x="2611127" y="32045"/>
                  </a:lnTo>
                  <a:lnTo>
                    <a:pt x="2569037" y="33321"/>
                  </a:lnTo>
                  <a:lnTo>
                    <a:pt x="2533599" y="35337"/>
                  </a:lnTo>
                  <a:lnTo>
                    <a:pt x="2500283" y="37023"/>
                  </a:lnTo>
                  <a:lnTo>
                    <a:pt x="2424431" y="36758"/>
                  </a:lnTo>
                  <a:lnTo>
                    <a:pt x="2382084" y="35326"/>
                  </a:lnTo>
                  <a:lnTo>
                    <a:pt x="2336917" y="33375"/>
                  </a:lnTo>
                  <a:lnTo>
                    <a:pt x="2289023" y="31165"/>
                  </a:lnTo>
                  <a:lnTo>
                    <a:pt x="2238498" y="28955"/>
                  </a:lnTo>
                  <a:lnTo>
                    <a:pt x="2185437" y="27006"/>
                  </a:lnTo>
                  <a:lnTo>
                    <a:pt x="2129933" y="25578"/>
                  </a:lnTo>
                  <a:lnTo>
                    <a:pt x="2072081" y="24929"/>
                  </a:lnTo>
                  <a:lnTo>
                    <a:pt x="2011978" y="25321"/>
                  </a:lnTo>
                  <a:lnTo>
                    <a:pt x="1949716" y="27013"/>
                  </a:lnTo>
                  <a:lnTo>
                    <a:pt x="1885390" y="30265"/>
                  </a:lnTo>
                  <a:lnTo>
                    <a:pt x="1819097" y="35337"/>
                  </a:lnTo>
                  <a:lnTo>
                    <a:pt x="1751268" y="40941"/>
                  </a:lnTo>
                  <a:lnTo>
                    <a:pt x="1691665" y="44826"/>
                  </a:lnTo>
                  <a:lnTo>
                    <a:pt x="1638857" y="47204"/>
                  </a:lnTo>
                  <a:lnTo>
                    <a:pt x="1591412" y="48292"/>
                  </a:lnTo>
                  <a:lnTo>
                    <a:pt x="1547897" y="48302"/>
                  </a:lnTo>
                  <a:lnTo>
                    <a:pt x="1506882" y="47450"/>
                  </a:lnTo>
                  <a:lnTo>
                    <a:pt x="1466935" y="45949"/>
                  </a:lnTo>
                  <a:lnTo>
                    <a:pt x="1426623" y="44015"/>
                  </a:lnTo>
                  <a:lnTo>
                    <a:pt x="1384516" y="41861"/>
                  </a:lnTo>
                  <a:lnTo>
                    <a:pt x="1339181" y="39702"/>
                  </a:lnTo>
                  <a:lnTo>
                    <a:pt x="1289186" y="37752"/>
                  </a:lnTo>
                  <a:lnTo>
                    <a:pt x="1233100" y="36226"/>
                  </a:lnTo>
                  <a:lnTo>
                    <a:pt x="1169492" y="35337"/>
                  </a:lnTo>
                  <a:lnTo>
                    <a:pt x="1131004" y="35189"/>
                  </a:lnTo>
                  <a:lnTo>
                    <a:pt x="1092163" y="35286"/>
                  </a:lnTo>
                  <a:lnTo>
                    <a:pt x="1052859" y="35595"/>
                  </a:lnTo>
                  <a:lnTo>
                    <a:pt x="1012983" y="36082"/>
                  </a:lnTo>
                  <a:lnTo>
                    <a:pt x="972424" y="36715"/>
                  </a:lnTo>
                  <a:lnTo>
                    <a:pt x="931072" y="37461"/>
                  </a:lnTo>
                  <a:lnTo>
                    <a:pt x="888817" y="38287"/>
                  </a:lnTo>
                  <a:lnTo>
                    <a:pt x="845550" y="39159"/>
                  </a:lnTo>
                  <a:lnTo>
                    <a:pt x="801160" y="40044"/>
                  </a:lnTo>
                  <a:lnTo>
                    <a:pt x="755537" y="40910"/>
                  </a:lnTo>
                  <a:lnTo>
                    <a:pt x="708571" y="41723"/>
                  </a:lnTo>
                  <a:lnTo>
                    <a:pt x="660152" y="42451"/>
                  </a:lnTo>
                  <a:lnTo>
                    <a:pt x="610171" y="43060"/>
                  </a:lnTo>
                  <a:lnTo>
                    <a:pt x="558517" y="43516"/>
                  </a:lnTo>
                  <a:lnTo>
                    <a:pt x="505080" y="43788"/>
                  </a:lnTo>
                  <a:lnTo>
                    <a:pt x="449750" y="43842"/>
                  </a:lnTo>
                  <a:lnTo>
                    <a:pt x="392418" y="43645"/>
                  </a:lnTo>
                  <a:lnTo>
                    <a:pt x="332972" y="43164"/>
                  </a:lnTo>
                  <a:lnTo>
                    <a:pt x="271304" y="42365"/>
                  </a:lnTo>
                  <a:lnTo>
                    <a:pt x="207303" y="41216"/>
                  </a:lnTo>
                  <a:lnTo>
                    <a:pt x="140859" y="39684"/>
                  </a:lnTo>
                  <a:lnTo>
                    <a:pt x="71862" y="37735"/>
                  </a:lnTo>
                  <a:lnTo>
                    <a:pt x="203" y="35337"/>
                  </a:lnTo>
                  <a:lnTo>
                    <a:pt x="152" y="29241"/>
                  </a:lnTo>
                  <a:lnTo>
                    <a:pt x="0" y="23018"/>
                  </a:lnTo>
                  <a:lnTo>
                    <a:pt x="203" y="16287"/>
                  </a:lnTo>
                  <a:close/>
                </a:path>
                <a:path w="3248660" h="48894">
                  <a:moveTo>
                    <a:pt x="203" y="16287"/>
                  </a:moveTo>
                  <a:lnTo>
                    <a:pt x="68679" y="20699"/>
                  </a:lnTo>
                  <a:lnTo>
                    <a:pt x="129379" y="23916"/>
                  </a:lnTo>
                  <a:lnTo>
                    <a:pt x="183706" y="26056"/>
                  </a:lnTo>
                  <a:lnTo>
                    <a:pt x="233063" y="27237"/>
                  </a:lnTo>
                  <a:lnTo>
                    <a:pt x="278853" y="27577"/>
                  </a:lnTo>
                  <a:lnTo>
                    <a:pt x="322478" y="27193"/>
                  </a:lnTo>
                  <a:lnTo>
                    <a:pt x="365341" y="26204"/>
                  </a:lnTo>
                  <a:lnTo>
                    <a:pt x="408844" y="24726"/>
                  </a:lnTo>
                  <a:lnTo>
                    <a:pt x="454392" y="22877"/>
                  </a:lnTo>
                  <a:lnTo>
                    <a:pt x="503385" y="20776"/>
                  </a:lnTo>
                  <a:lnTo>
                    <a:pt x="557227" y="18540"/>
                  </a:lnTo>
                  <a:lnTo>
                    <a:pt x="617321" y="16287"/>
                  </a:lnTo>
                  <a:lnTo>
                    <a:pt x="681584" y="13825"/>
                  </a:lnTo>
                  <a:lnTo>
                    <a:pt x="736808" y="11392"/>
                  </a:lnTo>
                  <a:lnTo>
                    <a:pt x="785068" y="9142"/>
                  </a:lnTo>
                  <a:lnTo>
                    <a:pt x="828440" y="7230"/>
                  </a:lnTo>
                  <a:lnTo>
                    <a:pt x="868999" y="5810"/>
                  </a:lnTo>
                  <a:lnTo>
                    <a:pt x="908821" y="5038"/>
                  </a:lnTo>
                  <a:lnTo>
                    <a:pt x="949979" y="5066"/>
                  </a:lnTo>
                  <a:lnTo>
                    <a:pt x="994551" y="6051"/>
                  </a:lnTo>
                  <a:lnTo>
                    <a:pt x="1044610" y="8146"/>
                  </a:lnTo>
                  <a:lnTo>
                    <a:pt x="1102232" y="11507"/>
                  </a:lnTo>
                  <a:lnTo>
                    <a:pt x="1169492" y="16287"/>
                  </a:lnTo>
                  <a:lnTo>
                    <a:pt x="1227172" y="20186"/>
                  </a:lnTo>
                  <a:lnTo>
                    <a:pt x="1285568" y="23219"/>
                  </a:lnTo>
                  <a:lnTo>
                    <a:pt x="1344246" y="25451"/>
                  </a:lnTo>
                  <a:lnTo>
                    <a:pt x="1402771" y="26951"/>
                  </a:lnTo>
                  <a:lnTo>
                    <a:pt x="1460708" y="27784"/>
                  </a:lnTo>
                  <a:lnTo>
                    <a:pt x="1517624" y="28017"/>
                  </a:lnTo>
                  <a:lnTo>
                    <a:pt x="1573082" y="27717"/>
                  </a:lnTo>
                  <a:lnTo>
                    <a:pt x="1626649" y="26951"/>
                  </a:lnTo>
                  <a:lnTo>
                    <a:pt x="1677890" y="25784"/>
                  </a:lnTo>
                  <a:lnTo>
                    <a:pt x="1726370" y="24285"/>
                  </a:lnTo>
                  <a:lnTo>
                    <a:pt x="1771655" y="22519"/>
                  </a:lnTo>
                  <a:lnTo>
                    <a:pt x="1813311" y="20553"/>
                  </a:lnTo>
                  <a:lnTo>
                    <a:pt x="1883994" y="16287"/>
                  </a:lnTo>
                  <a:lnTo>
                    <a:pt x="1923207" y="14575"/>
                  </a:lnTo>
                  <a:lnTo>
                    <a:pt x="1968405" y="14294"/>
                  </a:lnTo>
                  <a:lnTo>
                    <a:pt x="2018457" y="15109"/>
                  </a:lnTo>
                  <a:lnTo>
                    <a:pt x="2072236" y="16682"/>
                  </a:lnTo>
                  <a:lnTo>
                    <a:pt x="2128613" y="18680"/>
                  </a:lnTo>
                  <a:lnTo>
                    <a:pt x="2186460" y="20764"/>
                  </a:lnTo>
                  <a:lnTo>
                    <a:pt x="2244648" y="22600"/>
                  </a:lnTo>
                  <a:lnTo>
                    <a:pt x="2302049" y="23851"/>
                  </a:lnTo>
                  <a:lnTo>
                    <a:pt x="2357535" y="24181"/>
                  </a:lnTo>
                  <a:lnTo>
                    <a:pt x="2409977" y="23255"/>
                  </a:lnTo>
                  <a:lnTo>
                    <a:pt x="2458246" y="20735"/>
                  </a:lnTo>
                  <a:lnTo>
                    <a:pt x="2501214" y="16287"/>
                  </a:lnTo>
                  <a:lnTo>
                    <a:pt x="2535255" y="12831"/>
                  </a:lnTo>
                  <a:lnTo>
                    <a:pt x="2573260" y="11110"/>
                  </a:lnTo>
                  <a:lnTo>
                    <a:pt x="2614833" y="10837"/>
                  </a:lnTo>
                  <a:lnTo>
                    <a:pt x="2659580" y="11727"/>
                  </a:lnTo>
                  <a:lnTo>
                    <a:pt x="2707104" y="13493"/>
                  </a:lnTo>
                  <a:lnTo>
                    <a:pt x="2757012" y="15848"/>
                  </a:lnTo>
                  <a:lnTo>
                    <a:pt x="2808908" y="18506"/>
                  </a:lnTo>
                  <a:lnTo>
                    <a:pt x="2862396" y="21180"/>
                  </a:lnTo>
                  <a:lnTo>
                    <a:pt x="2917083" y="23584"/>
                  </a:lnTo>
                  <a:lnTo>
                    <a:pt x="2972572" y="25431"/>
                  </a:lnTo>
                  <a:lnTo>
                    <a:pt x="3028468" y="26435"/>
                  </a:lnTo>
                  <a:lnTo>
                    <a:pt x="3084377" y="26309"/>
                  </a:lnTo>
                  <a:lnTo>
                    <a:pt x="3139904" y="24767"/>
                  </a:lnTo>
                  <a:lnTo>
                    <a:pt x="3194652" y="21522"/>
                  </a:lnTo>
                  <a:lnTo>
                    <a:pt x="3248228" y="16287"/>
                  </a:lnTo>
                  <a:lnTo>
                    <a:pt x="3247974" y="20986"/>
                  </a:lnTo>
                  <a:lnTo>
                    <a:pt x="3248609" y="26193"/>
                  </a:lnTo>
                  <a:lnTo>
                    <a:pt x="3248228" y="35337"/>
                  </a:lnTo>
                  <a:lnTo>
                    <a:pt x="3213460" y="35425"/>
                  </a:lnTo>
                  <a:lnTo>
                    <a:pt x="3171840" y="36302"/>
                  </a:lnTo>
                  <a:lnTo>
                    <a:pt x="3124545" y="37751"/>
                  </a:lnTo>
                  <a:lnTo>
                    <a:pt x="3072753" y="39551"/>
                  </a:lnTo>
                  <a:lnTo>
                    <a:pt x="3017643" y="41483"/>
                  </a:lnTo>
                  <a:lnTo>
                    <a:pt x="2960391" y="43327"/>
                  </a:lnTo>
                  <a:lnTo>
                    <a:pt x="2902177" y="44864"/>
                  </a:lnTo>
                  <a:lnTo>
                    <a:pt x="2844177" y="45874"/>
                  </a:lnTo>
                  <a:lnTo>
                    <a:pt x="2787570" y="46138"/>
                  </a:lnTo>
                  <a:lnTo>
                    <a:pt x="2733533" y="45435"/>
                  </a:lnTo>
                  <a:lnTo>
                    <a:pt x="2683244" y="43548"/>
                  </a:lnTo>
                  <a:lnTo>
                    <a:pt x="2637881" y="40255"/>
                  </a:lnTo>
                  <a:lnTo>
                    <a:pt x="2598623" y="35337"/>
                  </a:lnTo>
                  <a:lnTo>
                    <a:pt x="2563735" y="30711"/>
                  </a:lnTo>
                  <a:lnTo>
                    <a:pt x="2525693" y="27493"/>
                  </a:lnTo>
                  <a:lnTo>
                    <a:pt x="2484666" y="25509"/>
                  </a:lnTo>
                  <a:lnTo>
                    <a:pt x="2440818" y="24585"/>
                  </a:lnTo>
                  <a:lnTo>
                    <a:pt x="2394319" y="24547"/>
                  </a:lnTo>
                  <a:lnTo>
                    <a:pt x="2345333" y="25220"/>
                  </a:lnTo>
                  <a:lnTo>
                    <a:pt x="2294029" y="26431"/>
                  </a:lnTo>
                  <a:lnTo>
                    <a:pt x="2240573" y="28006"/>
                  </a:lnTo>
                  <a:lnTo>
                    <a:pt x="2185132" y="29770"/>
                  </a:lnTo>
                  <a:lnTo>
                    <a:pt x="2127873" y="31549"/>
                  </a:lnTo>
                  <a:lnTo>
                    <a:pt x="2068963" y="33170"/>
                  </a:lnTo>
                  <a:lnTo>
                    <a:pt x="2008568" y="34458"/>
                  </a:lnTo>
                  <a:lnTo>
                    <a:pt x="1946856" y="35238"/>
                  </a:lnTo>
                  <a:lnTo>
                    <a:pt x="1883994" y="35337"/>
                  </a:lnTo>
                  <a:lnTo>
                    <a:pt x="1809314" y="34753"/>
                  </a:lnTo>
                  <a:lnTo>
                    <a:pt x="1745267" y="33858"/>
                  </a:lnTo>
                  <a:lnTo>
                    <a:pt x="1689942" y="32795"/>
                  </a:lnTo>
                  <a:lnTo>
                    <a:pt x="1641427" y="31706"/>
                  </a:lnTo>
                  <a:lnTo>
                    <a:pt x="1597810" y="30734"/>
                  </a:lnTo>
                  <a:lnTo>
                    <a:pt x="1557180" y="30022"/>
                  </a:lnTo>
                  <a:lnTo>
                    <a:pt x="1517625" y="29711"/>
                  </a:lnTo>
                  <a:lnTo>
                    <a:pt x="1477233" y="29944"/>
                  </a:lnTo>
                  <a:lnTo>
                    <a:pt x="1434094" y="30865"/>
                  </a:lnTo>
                  <a:lnTo>
                    <a:pt x="1386295" y="32615"/>
                  </a:lnTo>
                  <a:lnTo>
                    <a:pt x="1331925" y="35337"/>
                  </a:lnTo>
                  <a:lnTo>
                    <a:pt x="1284040" y="37537"/>
                  </a:lnTo>
                  <a:lnTo>
                    <a:pt x="1238590" y="38740"/>
                  </a:lnTo>
                  <a:lnTo>
                    <a:pt x="1194814" y="39120"/>
                  </a:lnTo>
                  <a:lnTo>
                    <a:pt x="1151955" y="38846"/>
                  </a:lnTo>
                  <a:lnTo>
                    <a:pt x="1109255" y="38091"/>
                  </a:lnTo>
                  <a:lnTo>
                    <a:pt x="1065954" y="37027"/>
                  </a:lnTo>
                  <a:lnTo>
                    <a:pt x="1021294" y="35825"/>
                  </a:lnTo>
                  <a:lnTo>
                    <a:pt x="974517" y="34657"/>
                  </a:lnTo>
                  <a:lnTo>
                    <a:pt x="924863" y="33695"/>
                  </a:lnTo>
                  <a:lnTo>
                    <a:pt x="871575" y="33111"/>
                  </a:lnTo>
                  <a:lnTo>
                    <a:pt x="813895" y="33075"/>
                  </a:lnTo>
                  <a:lnTo>
                    <a:pt x="751062" y="33760"/>
                  </a:lnTo>
                  <a:lnTo>
                    <a:pt x="682320" y="35337"/>
                  </a:lnTo>
                  <a:lnTo>
                    <a:pt x="612771" y="37075"/>
                  </a:lnTo>
                  <a:lnTo>
                    <a:pt x="547731" y="38187"/>
                  </a:lnTo>
                  <a:lnTo>
                    <a:pt x="486745" y="38766"/>
                  </a:lnTo>
                  <a:lnTo>
                    <a:pt x="429361" y="38902"/>
                  </a:lnTo>
                  <a:lnTo>
                    <a:pt x="375126" y="38688"/>
                  </a:lnTo>
                  <a:lnTo>
                    <a:pt x="323586" y="38214"/>
                  </a:lnTo>
                  <a:lnTo>
                    <a:pt x="274287" y="37573"/>
                  </a:lnTo>
                  <a:lnTo>
                    <a:pt x="226778" y="36856"/>
                  </a:lnTo>
                  <a:lnTo>
                    <a:pt x="180604" y="36155"/>
                  </a:lnTo>
                  <a:lnTo>
                    <a:pt x="135313" y="35561"/>
                  </a:lnTo>
                  <a:lnTo>
                    <a:pt x="90451" y="35166"/>
                  </a:lnTo>
                  <a:lnTo>
                    <a:pt x="45565" y="35060"/>
                  </a:lnTo>
                  <a:lnTo>
                    <a:pt x="203" y="35337"/>
                  </a:lnTo>
                  <a:lnTo>
                    <a:pt x="1041" y="26320"/>
                  </a:lnTo>
                  <a:lnTo>
                    <a:pt x="571" y="23526"/>
                  </a:lnTo>
                  <a:lnTo>
                    <a:pt x="203" y="16287"/>
                  </a:lnTo>
                  <a:close/>
                </a:path>
              </a:pathLst>
            </a:custGeom>
            <a:ln w="38100">
              <a:solidFill>
                <a:srgbClr val="273B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10247" y="2767901"/>
            <a:ext cx="3247390" cy="2661920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 marR="180975">
              <a:lnSpc>
                <a:spcPct val="79800"/>
              </a:lnSpc>
              <a:spcBef>
                <a:spcPts val="610"/>
              </a:spcBef>
              <a:buAutoNum type="arabicParenR" startAt="4"/>
              <a:tabLst>
                <a:tab pos="289560" algn="l"/>
              </a:tabLst>
            </a:pP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The</a:t>
            </a:r>
            <a:r>
              <a:rPr dirty="0" u="heavy" sz="2000" spc="-15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Sapta</a:t>
            </a:r>
            <a:r>
              <a:rPr dirty="0" u="heavy" sz="2000" spc="-1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Dhatus</a:t>
            </a:r>
            <a:r>
              <a:rPr dirty="0" sz="2000" spc="-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:</a:t>
            </a:r>
            <a:r>
              <a:rPr dirty="0" sz="200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7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types</a:t>
            </a:r>
            <a:r>
              <a:rPr dirty="0" sz="2000" spc="-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spc="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body</a:t>
            </a:r>
            <a:r>
              <a:rPr dirty="0" sz="2000" spc="-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tissues</a:t>
            </a:r>
            <a:r>
              <a:rPr dirty="0" sz="2000" spc="-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000" spc="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–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Rasa</a:t>
            </a:r>
            <a:r>
              <a:rPr dirty="0" u="heavy" sz="2000" spc="-12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Dhatu</a:t>
            </a:r>
            <a:r>
              <a:rPr dirty="0" sz="2000" spc="-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spc="-1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Mamsa</a:t>
            </a:r>
            <a:endParaRPr sz="2000">
              <a:latin typeface="Palatino Linotype"/>
              <a:cs typeface="Palatino Linotype"/>
            </a:endParaRPr>
          </a:p>
          <a:p>
            <a:pPr marL="12700" marR="5080">
              <a:lnSpc>
                <a:spcPct val="79800"/>
              </a:lnSpc>
              <a:spcBef>
                <a:spcPts val="40"/>
              </a:spcBef>
            </a:pP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Dhatu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Meda</a:t>
            </a:r>
            <a:r>
              <a:rPr dirty="0" u="heavy" sz="2000" spc="-125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Dhatu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spc="-2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Ashti</a:t>
            </a:r>
            <a:r>
              <a:rPr dirty="0" sz="20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Dhatu</a:t>
            </a:r>
            <a:r>
              <a:rPr dirty="0" sz="20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Majja</a:t>
            </a:r>
            <a:r>
              <a:rPr dirty="0" u="heavy" sz="2000" spc="-3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Dhatu</a:t>
            </a:r>
            <a:r>
              <a:rPr dirty="0" sz="20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,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Sukra</a:t>
            </a:r>
            <a:r>
              <a:rPr dirty="0" u="heavy" sz="2000" spc="-5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Dhattu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000">
              <a:latin typeface="Palatino Linotype"/>
              <a:cs typeface="Palatino Linotype"/>
            </a:endParaRPr>
          </a:p>
          <a:p>
            <a:pPr marL="12700" marR="166370">
              <a:lnSpc>
                <a:spcPct val="80300"/>
              </a:lnSpc>
              <a:spcBef>
                <a:spcPts val="1000"/>
              </a:spcBef>
              <a:buAutoNum type="arabicParenR" startAt="5"/>
              <a:tabLst>
                <a:tab pos="289560" algn="l"/>
              </a:tabLst>
            </a:pP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The</a:t>
            </a:r>
            <a:r>
              <a:rPr dirty="0" u="heavy" sz="2000" spc="-2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Trayodosa</a:t>
            </a:r>
            <a:r>
              <a:rPr dirty="0" u="heavy" sz="2000" spc="-195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2000" b="1">
                <a:solidFill>
                  <a:srgbClr val="5E696C"/>
                </a:solidFill>
                <a:uFill>
                  <a:solidFill>
                    <a:srgbClr val="5E696C"/>
                  </a:solidFill>
                </a:uFill>
                <a:latin typeface="Palatino Linotype"/>
                <a:cs typeface="Palatino Linotype"/>
              </a:rPr>
              <a:t>Agni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:</a:t>
            </a:r>
            <a:r>
              <a:rPr dirty="0" sz="200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50" b="1">
                <a:solidFill>
                  <a:srgbClr val="5E696C"/>
                </a:solidFill>
                <a:latin typeface="Palatino Linotype"/>
                <a:cs typeface="Palatino Linotype"/>
              </a:rPr>
              <a:t>3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types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000" spc="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digestive</a:t>
            </a:r>
            <a:r>
              <a:rPr dirty="0" sz="20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fires</a:t>
            </a:r>
            <a:r>
              <a:rPr dirty="0" sz="2000" spc="-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25" b="1">
                <a:solidFill>
                  <a:srgbClr val="5E696C"/>
                </a:solidFill>
                <a:latin typeface="Palatino Linotype"/>
                <a:cs typeface="Palatino Linotype"/>
              </a:rPr>
              <a:t>are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Purisa</a:t>
            </a:r>
            <a:r>
              <a:rPr dirty="0" sz="2000" spc="-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(faeces)</a:t>
            </a:r>
            <a:r>
              <a:rPr dirty="0" sz="2000" spc="-1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00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20" b="1">
                <a:solidFill>
                  <a:srgbClr val="5E696C"/>
                </a:solidFill>
                <a:latin typeface="Palatino Linotype"/>
                <a:cs typeface="Palatino Linotype"/>
              </a:rPr>
              <a:t>Mutra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(urine)</a:t>
            </a:r>
            <a:r>
              <a:rPr dirty="0" sz="20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00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5E696C"/>
                </a:solidFill>
                <a:latin typeface="Palatino Linotype"/>
                <a:cs typeface="Palatino Linotype"/>
              </a:rPr>
              <a:t>Sveda</a:t>
            </a:r>
            <a:r>
              <a:rPr dirty="0" sz="2000" spc="-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5E696C"/>
                </a:solidFill>
                <a:latin typeface="Palatino Linotype"/>
                <a:cs typeface="Palatino Linotype"/>
              </a:rPr>
              <a:t>(sweat).</a:t>
            </a:r>
            <a:endParaRPr sz="2000">
              <a:latin typeface="Palatino Linotype"/>
              <a:cs typeface="Palatino Linotype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7725" y="1485900"/>
            <a:ext cx="68961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7575" y="330835"/>
            <a:ext cx="2819400" cy="6781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/>
              <a:t>Diagnosis</a:t>
            </a:r>
            <a:r>
              <a:rPr dirty="0" sz="4250" spc="120"/>
              <a:t> </a:t>
            </a:r>
            <a:r>
              <a:rPr dirty="0" sz="4250" spc="-50"/>
              <a:t>:</a:t>
            </a:r>
            <a:endParaRPr sz="4250"/>
          </a:p>
        </p:txBody>
      </p:sp>
      <p:sp>
        <p:nvSpPr>
          <p:cNvPr id="6" name="object 6" descr=""/>
          <p:cNvSpPr/>
          <p:nvPr/>
        </p:nvSpPr>
        <p:spPr>
          <a:xfrm>
            <a:off x="842962" y="1833626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273B4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894714" y="1845881"/>
            <a:ext cx="83483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Disease</a:t>
            </a:r>
            <a:r>
              <a:rPr dirty="0" sz="1800" spc="-1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is</a:t>
            </a:r>
            <a:r>
              <a:rPr dirty="0" sz="18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</a:t>
            </a:r>
            <a:r>
              <a:rPr dirty="0" sz="1800" spc="-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reaction</a:t>
            </a:r>
            <a:r>
              <a:rPr dirty="0" sz="1800" spc="-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between</a:t>
            </a:r>
            <a:r>
              <a:rPr dirty="0" sz="1800" spc="-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doshas</a:t>
            </a:r>
            <a:r>
              <a:rPr dirty="0" sz="1800" spc="-7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&amp;</a:t>
            </a:r>
            <a:r>
              <a:rPr dirty="0" sz="1800" spc="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dhatus</a:t>
            </a:r>
            <a:r>
              <a:rPr dirty="0" sz="1800" spc="-7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&amp;</a:t>
            </a:r>
            <a:r>
              <a:rPr dirty="0" sz="1800" spc="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is</a:t>
            </a:r>
            <a:r>
              <a:rPr dirty="0" sz="1800" spc="-7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also</a:t>
            </a:r>
            <a:r>
              <a:rPr dirty="0" sz="1800" spc="-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influenced</a:t>
            </a:r>
            <a:r>
              <a:rPr dirty="0" sz="1800" spc="-9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by</a:t>
            </a:r>
            <a:r>
              <a:rPr dirty="0" sz="18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1800" spc="-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environment.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42962" y="2919476"/>
            <a:ext cx="10516235" cy="2171700"/>
          </a:xfrm>
          <a:custGeom>
            <a:avLst/>
            <a:gdLst/>
            <a:ahLst/>
            <a:cxnLst/>
            <a:rect l="l" t="t" r="r" b="b"/>
            <a:pathLst>
              <a:path w="10516235" h="2171700">
                <a:moveTo>
                  <a:pt x="0" y="0"/>
                </a:moveTo>
                <a:lnTo>
                  <a:pt x="10515663" y="0"/>
                </a:lnTo>
              </a:path>
              <a:path w="10516235" h="2171700">
                <a:moveTo>
                  <a:pt x="0" y="1085850"/>
                </a:moveTo>
                <a:lnTo>
                  <a:pt x="10515663" y="1085850"/>
                </a:lnTo>
              </a:path>
              <a:path w="10516235" h="2171700">
                <a:moveTo>
                  <a:pt x="0" y="2171700"/>
                </a:moveTo>
                <a:lnTo>
                  <a:pt x="10515663" y="2171700"/>
                </a:lnTo>
              </a:path>
            </a:pathLst>
          </a:custGeom>
          <a:ln w="12700">
            <a:solidFill>
              <a:srgbClr val="273B4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894714" y="2935287"/>
            <a:ext cx="10266680" cy="29654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340"/>
              </a:spcBef>
            </a:pP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1800" spc="-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traditional</a:t>
            </a:r>
            <a:r>
              <a:rPr dirty="0" sz="1800" spc="-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clinical</a:t>
            </a:r>
            <a:r>
              <a:rPr dirty="0" sz="18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examination</a:t>
            </a:r>
            <a:r>
              <a:rPr dirty="0" sz="1800" spc="-9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in Ayurveda</a:t>
            </a:r>
            <a:r>
              <a:rPr dirty="0" sz="1800" spc="-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,known</a:t>
            </a:r>
            <a:r>
              <a:rPr dirty="0" sz="1800" spc="-8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as</a:t>
            </a:r>
            <a:r>
              <a:rPr dirty="0" sz="1800" spc="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Ashta Sthana</a:t>
            </a:r>
            <a:r>
              <a:rPr dirty="0" u="heavy" sz="1800" spc="-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Pariksha</a:t>
            </a:r>
            <a:r>
              <a:rPr dirty="0" sz="1800" spc="-1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800" spc="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includes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an</a:t>
            </a:r>
            <a:r>
              <a:rPr dirty="0" sz="1800" spc="-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assesment</a:t>
            </a:r>
            <a:r>
              <a:rPr dirty="0" sz="1800" spc="-114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F55E60"/>
                </a:solidFill>
                <a:latin typeface="Calibri"/>
                <a:cs typeface="Calibri"/>
              </a:rPr>
              <a:t>of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state</a:t>
            </a:r>
            <a:r>
              <a:rPr dirty="0" sz="1800" spc="-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of the</a:t>
            </a:r>
            <a:r>
              <a:rPr dirty="0" sz="1800" spc="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doshas</a:t>
            </a:r>
            <a:r>
              <a:rPr dirty="0" sz="1800" spc="-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as well</a:t>
            </a:r>
            <a:r>
              <a:rPr dirty="0" sz="1800" spc="-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as</a:t>
            </a:r>
            <a:r>
              <a:rPr dirty="0" sz="1800" spc="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various</a:t>
            </a:r>
            <a:r>
              <a:rPr dirty="0" sz="1800" spc="-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physical</a:t>
            </a:r>
            <a:r>
              <a:rPr dirty="0" sz="1800" spc="-8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signs</a:t>
            </a:r>
            <a:r>
              <a:rPr dirty="0" sz="18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Calibri"/>
              <a:cs typeface="Calibri"/>
            </a:endParaRPr>
          </a:p>
          <a:p>
            <a:pPr marL="12700" marR="499109">
              <a:lnSpc>
                <a:spcPts val="1950"/>
              </a:lnSpc>
            </a:pP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1800" spc="-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8</a:t>
            </a:r>
            <a:r>
              <a:rPr dirty="0" sz="1800" spc="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point</a:t>
            </a:r>
            <a:r>
              <a:rPr dirty="0" sz="1800" spc="-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diagnosis</a:t>
            </a:r>
            <a:r>
              <a:rPr dirty="0" sz="1800" spc="-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are</a:t>
            </a:r>
            <a:r>
              <a:rPr dirty="0" sz="1800" spc="-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Shabda</a:t>
            </a:r>
            <a:r>
              <a:rPr dirty="0" u="heavy" sz="1800" spc="-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Pariksha</a:t>
            </a:r>
            <a:r>
              <a:rPr dirty="0" sz="1800" spc="26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8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spc="1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Jilwa Pariksha</a:t>
            </a:r>
            <a:r>
              <a:rPr dirty="0" sz="1800" spc="3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800" spc="4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Mala</a:t>
            </a:r>
            <a:r>
              <a:rPr dirty="0" u="heavy" sz="1800" spc="-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Pariksha</a:t>
            </a:r>
            <a:r>
              <a:rPr dirty="0" sz="1800" spc="2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800" spc="-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spc="4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Kapha</a:t>
            </a:r>
            <a:r>
              <a:rPr dirty="0" u="heavy" sz="1800" spc="-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or</a:t>
            </a:r>
            <a:r>
              <a:rPr dirty="0" u="heavy" sz="1800" spc="2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Akriti</a:t>
            </a:r>
            <a:r>
              <a:rPr dirty="0" sz="1800" spc="4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800" spc="-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Pitta</a:t>
            </a:r>
            <a:r>
              <a:rPr dirty="0" u="heavy" sz="1800" spc="8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2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or</a:t>
            </a:r>
            <a:r>
              <a:rPr dirty="0" sz="1800" spc="-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Drik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u="heavy" sz="1800" spc="7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Vata</a:t>
            </a:r>
            <a:r>
              <a:rPr dirty="0" u="heavy" sz="1800" spc="8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or</a:t>
            </a:r>
            <a:r>
              <a:rPr dirty="0" u="heavy" sz="1800" spc="3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Sparsha</a:t>
            </a:r>
            <a:r>
              <a:rPr dirty="0" sz="1800" spc="3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800" spc="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Mutra</a:t>
            </a:r>
            <a:r>
              <a:rPr dirty="0" u="heavy" sz="1800" spc="1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Pariksha</a:t>
            </a:r>
            <a:r>
              <a:rPr dirty="0" sz="1800" spc="-1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800" spc="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Nadi</a:t>
            </a:r>
            <a:r>
              <a:rPr dirty="0" u="heavy" sz="1800" spc="-5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Pariksha</a:t>
            </a:r>
            <a:r>
              <a:rPr dirty="0" u="heavy" sz="1800" spc="-16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0" b="1">
                <a:solidFill>
                  <a:srgbClr val="F55E60"/>
                </a:solidFill>
                <a:uFill>
                  <a:solidFill>
                    <a:srgbClr val="F55E60"/>
                  </a:solidFill>
                </a:u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Calibri"/>
              <a:cs typeface="Calibri"/>
            </a:endParaRPr>
          </a:p>
          <a:p>
            <a:pPr marL="12700" marR="177165">
              <a:lnSpc>
                <a:spcPct val="88700"/>
              </a:lnSpc>
              <a:spcBef>
                <a:spcPts val="5"/>
              </a:spcBef>
            </a:pP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Therapy</a:t>
            </a:r>
            <a:r>
              <a:rPr dirty="0" sz="1800" spc="-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often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begins</a:t>
            </a:r>
            <a:r>
              <a:rPr dirty="0" sz="1800" spc="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with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 i="1">
                <a:solidFill>
                  <a:srgbClr val="F55E60"/>
                </a:solidFill>
                <a:latin typeface="Calibri"/>
                <a:cs typeface="Calibri"/>
              </a:rPr>
              <a:t>shodhana</a:t>
            </a:r>
            <a:r>
              <a:rPr dirty="0" sz="1800" spc="-70" b="1" i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 i="1">
                <a:solidFill>
                  <a:srgbClr val="F55E60"/>
                </a:solidFill>
                <a:latin typeface="Calibri"/>
                <a:cs typeface="Calibri"/>
              </a:rPr>
              <a:t>(cleansing)</a:t>
            </a:r>
            <a:r>
              <a:rPr dirty="0" sz="1800" spc="-50" b="1" i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in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which</a:t>
            </a:r>
            <a:r>
              <a:rPr dirty="0" sz="1800" spc="-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toxins</a:t>
            </a:r>
            <a:r>
              <a:rPr dirty="0" sz="1800" spc="-6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are</a:t>
            </a:r>
            <a:r>
              <a:rPr dirty="0" sz="1800" spc="-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eliminated</a:t>
            </a:r>
            <a:r>
              <a:rPr dirty="0" sz="1800" spc="-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.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Once</a:t>
            </a:r>
            <a:r>
              <a:rPr dirty="0" sz="1800" spc="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shodhana</a:t>
            </a:r>
            <a:r>
              <a:rPr dirty="0" sz="1800" spc="-8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F55E60"/>
                </a:solidFill>
                <a:latin typeface="Calibri"/>
                <a:cs typeface="Calibri"/>
              </a:rPr>
              <a:t>is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completed</a:t>
            </a:r>
            <a:r>
              <a:rPr dirty="0" sz="1800" spc="-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800" spc="-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 i="1">
                <a:solidFill>
                  <a:srgbClr val="F55E60"/>
                </a:solidFill>
                <a:latin typeface="Calibri"/>
                <a:cs typeface="Calibri"/>
              </a:rPr>
              <a:t>shaman(palliative)</a:t>
            </a:r>
            <a:r>
              <a:rPr dirty="0" sz="1800" spc="-35" b="1" i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used</a:t>
            </a:r>
            <a:r>
              <a:rPr dirty="0" sz="1800" spc="-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to</a:t>
            </a:r>
            <a:r>
              <a:rPr dirty="0" sz="1800" spc="-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reduce</a:t>
            </a:r>
            <a:r>
              <a:rPr dirty="0" sz="1800" spc="-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1800" spc="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intensity</a:t>
            </a:r>
            <a:r>
              <a:rPr dirty="0" sz="1800" spc="-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of</a:t>
            </a:r>
            <a:r>
              <a:rPr dirty="0" sz="1800" spc="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 disease</a:t>
            </a:r>
            <a:r>
              <a:rPr dirty="0" sz="1800" spc="-9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&amp;</a:t>
            </a:r>
            <a:r>
              <a:rPr dirty="0" sz="1800" spc="5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balance</a:t>
            </a:r>
            <a:r>
              <a:rPr dirty="0" sz="1800" spc="-9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1800" spc="4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disordered</a:t>
            </a:r>
            <a:r>
              <a:rPr dirty="0" sz="1800" spc="-16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doshas.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Finally,</a:t>
            </a:r>
            <a:r>
              <a:rPr dirty="0" sz="1800" b="1" i="1">
                <a:solidFill>
                  <a:srgbClr val="F55E60"/>
                </a:solidFill>
                <a:latin typeface="Calibri"/>
                <a:cs typeface="Calibri"/>
              </a:rPr>
              <a:t>rasayana</a:t>
            </a:r>
            <a:r>
              <a:rPr dirty="0" sz="1800" spc="-50" b="1" i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 i="1">
                <a:solidFill>
                  <a:srgbClr val="F55E60"/>
                </a:solidFill>
                <a:latin typeface="Calibri"/>
                <a:cs typeface="Calibri"/>
              </a:rPr>
              <a:t>(rejuvention</a:t>
            </a:r>
            <a:r>
              <a:rPr dirty="0" sz="1800" spc="-25" b="1" i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 i="1">
                <a:solidFill>
                  <a:srgbClr val="F55E60"/>
                </a:solidFill>
                <a:latin typeface="Calibri"/>
                <a:cs typeface="Calibri"/>
              </a:rPr>
              <a:t>therapy)</a:t>
            </a:r>
            <a:r>
              <a:rPr dirty="0" sz="1800" spc="35" b="1" i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used</a:t>
            </a:r>
            <a:r>
              <a:rPr dirty="0" sz="1800" spc="-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to</a:t>
            </a:r>
            <a:r>
              <a:rPr dirty="0" sz="1800" spc="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maintain</a:t>
            </a:r>
            <a:r>
              <a:rPr dirty="0" sz="1800" spc="-10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health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&amp;</a:t>
            </a:r>
            <a:r>
              <a:rPr dirty="0" sz="1800" spc="-4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reduce</a:t>
            </a:r>
            <a:r>
              <a:rPr dirty="0" sz="1800" spc="-4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18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negative</a:t>
            </a:r>
            <a:r>
              <a:rPr dirty="0" sz="1800" spc="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effects</a:t>
            </a:r>
            <a:r>
              <a:rPr dirty="0" sz="1800" spc="-9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of</a:t>
            </a:r>
            <a:r>
              <a:rPr dirty="0" sz="1800" spc="2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diseases.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667874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4450" y="0"/>
              <a:ext cx="706755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4994910">
              <a:lnSpc>
                <a:spcPct val="100000"/>
              </a:lnSpc>
              <a:spcBef>
                <a:spcPts val="130"/>
              </a:spcBef>
            </a:pPr>
            <a:r>
              <a:rPr dirty="0"/>
              <a:t>Siddha</a:t>
            </a:r>
            <a:r>
              <a:rPr dirty="0" spc="35"/>
              <a:t> </a:t>
            </a:r>
            <a:r>
              <a:rPr dirty="0" spc="-50"/>
              <a:t>: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616190" y="2384742"/>
            <a:ext cx="3630295" cy="272478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2700" marR="5080">
              <a:lnSpc>
                <a:spcPct val="72700"/>
              </a:lnSpc>
              <a:spcBef>
                <a:spcPts val="730"/>
              </a:spcBef>
              <a:buChar char="-"/>
              <a:tabLst>
                <a:tab pos="15557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Siddha</a:t>
            </a:r>
            <a:r>
              <a:rPr dirty="0" sz="1850" spc="1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one</a:t>
            </a:r>
            <a:r>
              <a:rPr dirty="0" sz="1850" spc="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850" spc="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1850" spc="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oldest</a:t>
            </a:r>
            <a:r>
              <a:rPr dirty="0" sz="1850" spc="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60" b="1">
                <a:solidFill>
                  <a:srgbClr val="5E696C"/>
                </a:solidFill>
                <a:latin typeface="Palatino Linotype"/>
                <a:cs typeface="Palatino Linotype"/>
              </a:rPr>
              <a:t>&amp;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most</a:t>
            </a:r>
            <a:r>
              <a:rPr dirty="0" sz="1850" spc="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basic</a:t>
            </a:r>
            <a:r>
              <a:rPr dirty="0" sz="1850" spc="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traditional</a:t>
            </a:r>
            <a:r>
              <a:rPr dirty="0" sz="1850" spc="20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systems</a:t>
            </a:r>
            <a:r>
              <a:rPr dirty="0" sz="185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25" b="1">
                <a:solidFill>
                  <a:srgbClr val="5E696C"/>
                </a:solidFill>
                <a:latin typeface="Palatino Linotype"/>
                <a:cs typeface="Palatino Linotype"/>
              </a:rPr>
              <a:t>of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medicine.</a:t>
            </a:r>
            <a:endParaRPr sz="1850">
              <a:latin typeface="Palatino Linotype"/>
              <a:cs typeface="Palatino Linotype"/>
            </a:endParaRPr>
          </a:p>
          <a:p>
            <a:pPr marL="12700" marR="188595">
              <a:lnSpc>
                <a:spcPct val="71100"/>
              </a:lnSpc>
              <a:spcBef>
                <a:spcPts val="975"/>
              </a:spcBef>
              <a:buChar char="-"/>
              <a:tabLst>
                <a:tab pos="15557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Practiced</a:t>
            </a:r>
            <a:r>
              <a:rPr dirty="0" sz="1850" spc="1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in</a:t>
            </a:r>
            <a:r>
              <a:rPr dirty="0" sz="1850" spc="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1850" spc="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state</a:t>
            </a:r>
            <a:r>
              <a:rPr dirty="0" sz="1850" spc="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85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Tamil Nadu.</a:t>
            </a:r>
            <a:endParaRPr sz="1850">
              <a:latin typeface="Palatino Linotype"/>
              <a:cs typeface="Palatino Linotype"/>
            </a:endParaRPr>
          </a:p>
          <a:p>
            <a:pPr marL="12700" marR="140970">
              <a:lnSpc>
                <a:spcPct val="71000"/>
              </a:lnSpc>
              <a:spcBef>
                <a:spcPts val="1055"/>
              </a:spcBef>
              <a:buChar char="-"/>
              <a:tabLst>
                <a:tab pos="15557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It</a:t>
            </a:r>
            <a:r>
              <a:rPr dirty="0" sz="185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an</a:t>
            </a:r>
            <a:r>
              <a:rPr dirty="0" sz="1850" spc="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ancient</a:t>
            </a:r>
            <a:r>
              <a:rPr dirty="0" sz="185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science</a:t>
            </a:r>
            <a:r>
              <a:rPr dirty="0" sz="1850" spc="1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1850" spc="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which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belongs</a:t>
            </a:r>
            <a:r>
              <a:rPr dirty="0" sz="1850" spc="1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to</a:t>
            </a:r>
            <a:r>
              <a:rPr dirty="0" sz="1850" spc="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Dravidian</a:t>
            </a:r>
            <a:r>
              <a:rPr dirty="0" sz="185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Culture.</a:t>
            </a:r>
            <a:endParaRPr sz="1850">
              <a:latin typeface="Palatino Linotype"/>
              <a:cs typeface="Palatino Linotype"/>
            </a:endParaRPr>
          </a:p>
          <a:p>
            <a:pPr marL="12700">
              <a:lnSpc>
                <a:spcPts val="1900"/>
              </a:lnSpc>
              <a:spcBef>
                <a:spcPts val="405"/>
              </a:spcBef>
            </a:pPr>
            <a:r>
              <a:rPr dirty="0" sz="1850" spc="-30" b="1">
                <a:solidFill>
                  <a:srgbClr val="5E696C"/>
                </a:solidFill>
                <a:latin typeface="Palatino Linotype"/>
                <a:cs typeface="Palatino Linotype"/>
              </a:rPr>
              <a:t>-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Siddha</a:t>
            </a:r>
            <a:r>
              <a:rPr dirty="0" sz="1850" spc="2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system</a:t>
            </a:r>
            <a:r>
              <a:rPr dirty="0" sz="1850" spc="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insists</a:t>
            </a:r>
            <a:r>
              <a:rPr dirty="0" sz="1850" spc="1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25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endParaRPr sz="1850">
              <a:latin typeface="Palatino Linotype"/>
              <a:cs typeface="Palatino Linotype"/>
            </a:endParaRPr>
          </a:p>
          <a:p>
            <a:pPr marL="12700" marR="42545">
              <a:lnSpc>
                <a:spcPct val="72700"/>
              </a:lnSpc>
              <a:spcBef>
                <a:spcPts val="285"/>
              </a:spcBef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scientific</a:t>
            </a:r>
            <a:r>
              <a:rPr dirty="0" sz="1850" spc="1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mode</a:t>
            </a:r>
            <a:r>
              <a:rPr dirty="0" sz="1850" spc="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 life</a:t>
            </a:r>
            <a:r>
              <a:rPr dirty="0" sz="1850" spc="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r>
              <a:rPr dirty="0" sz="1850" spc="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25" b="1">
                <a:solidFill>
                  <a:srgbClr val="5E696C"/>
                </a:solidFill>
                <a:latin typeface="Palatino Linotype"/>
                <a:cs typeface="Palatino Linotype"/>
              </a:rPr>
              <a:t>Its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preliminary</a:t>
            </a:r>
            <a:r>
              <a:rPr dirty="0" sz="1850" spc="1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aim</a:t>
            </a:r>
            <a:r>
              <a:rPr dirty="0" sz="1850" spc="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prevention</a:t>
            </a:r>
            <a:r>
              <a:rPr dirty="0" sz="1850" spc="2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50" b="1">
                <a:solidFill>
                  <a:srgbClr val="5E696C"/>
                </a:solidFill>
                <a:latin typeface="Palatino Linotype"/>
                <a:cs typeface="Palatino Linotype"/>
              </a:rPr>
              <a:t>&amp;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preservation</a:t>
            </a:r>
            <a:r>
              <a:rPr dirty="0" sz="1850" spc="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85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health</a:t>
            </a:r>
            <a:r>
              <a:rPr dirty="0" sz="1850" spc="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185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521652"/>
            <a:ext cx="353631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/>
              <a:t>Principles </a:t>
            </a:r>
            <a:r>
              <a:rPr dirty="0" sz="5400" spc="-50"/>
              <a:t>:</a:t>
            </a:r>
            <a:endParaRPr sz="54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464" y="1630626"/>
            <a:ext cx="10901057" cy="10484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17575" y="1879282"/>
            <a:ext cx="10269855" cy="3564254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41300" marR="5080" indent="-229235">
              <a:lnSpc>
                <a:spcPct val="71000"/>
              </a:lnSpc>
              <a:spcBef>
                <a:spcPts val="770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It</a:t>
            </a:r>
            <a:r>
              <a:rPr dirty="0" sz="185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also</a:t>
            </a:r>
            <a:r>
              <a:rPr dirty="0" sz="1850" spc="-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classifies</a:t>
            </a:r>
            <a:r>
              <a:rPr dirty="0" sz="1850" spc="1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physiological</a:t>
            </a:r>
            <a:r>
              <a:rPr dirty="0" sz="1850" spc="2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components</a:t>
            </a:r>
            <a:r>
              <a:rPr dirty="0" sz="1850" spc="2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850" spc="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human</a:t>
            </a:r>
            <a:r>
              <a:rPr dirty="0" sz="1850" spc="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beings</a:t>
            </a:r>
            <a:r>
              <a:rPr dirty="0" sz="1850" spc="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as</a:t>
            </a:r>
            <a:r>
              <a:rPr dirty="0" sz="1850" spc="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Vatha</a:t>
            </a:r>
            <a:r>
              <a:rPr dirty="0" sz="18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1850" spc="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Pitha</a:t>
            </a:r>
            <a:r>
              <a:rPr dirty="0" sz="1850" spc="1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185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Kapha</a:t>
            </a:r>
            <a:r>
              <a:rPr dirty="0" sz="18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1850" spc="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20" b="1">
                <a:solidFill>
                  <a:srgbClr val="5E696C"/>
                </a:solidFill>
                <a:latin typeface="Palatino Linotype"/>
                <a:cs typeface="Palatino Linotype"/>
              </a:rPr>
              <a:t>like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ayurveda.</a:t>
            </a:r>
            <a:endParaRPr sz="185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409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These</a:t>
            </a:r>
            <a:r>
              <a:rPr dirty="0" sz="185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medicines</a:t>
            </a:r>
            <a:r>
              <a:rPr dirty="0" sz="1850" spc="2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recognise</a:t>
            </a:r>
            <a:r>
              <a:rPr dirty="0" sz="185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predominance</a:t>
            </a:r>
            <a:r>
              <a:rPr dirty="0" sz="1850" spc="1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850" spc="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vatham</a:t>
            </a:r>
            <a:r>
              <a:rPr dirty="0" sz="185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1850" spc="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pritham</a:t>
            </a:r>
            <a:r>
              <a:rPr dirty="0" sz="1850" spc="1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1850" spc="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kapam.</a:t>
            </a:r>
            <a:endParaRPr sz="1850">
              <a:latin typeface="Palatino Linotype"/>
              <a:cs typeface="Palatino Linotype"/>
            </a:endParaRPr>
          </a:p>
          <a:p>
            <a:pPr marL="241300" indent="-229235">
              <a:lnSpc>
                <a:spcPts val="1935"/>
              </a:lnSpc>
              <a:spcBef>
                <a:spcPts val="334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Different</a:t>
            </a:r>
            <a:r>
              <a:rPr dirty="0" sz="1850" spc="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physiological</a:t>
            </a:r>
            <a:r>
              <a:rPr dirty="0" sz="1850" spc="2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1850" spc="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psycological</a:t>
            </a:r>
            <a:r>
              <a:rPr dirty="0" sz="1850" spc="2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functions</a:t>
            </a:r>
            <a:r>
              <a:rPr dirty="0" sz="1850" spc="2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850" spc="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18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body</a:t>
            </a:r>
            <a:r>
              <a:rPr dirty="0" sz="1850" spc="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occur</a:t>
            </a:r>
            <a:r>
              <a:rPr dirty="0" sz="1850" spc="1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due</a:t>
            </a:r>
            <a:r>
              <a:rPr dirty="0" sz="18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to</a:t>
            </a:r>
            <a:r>
              <a:rPr dirty="0" sz="185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25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endParaRPr sz="1850">
              <a:latin typeface="Palatino Linotype"/>
              <a:cs typeface="Palatino Linotype"/>
            </a:endParaRPr>
          </a:p>
          <a:p>
            <a:pPr marL="241300" marR="154940">
              <a:lnSpc>
                <a:spcPct val="71100"/>
              </a:lnSpc>
              <a:spcBef>
                <a:spcPts val="355"/>
              </a:spcBef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combination</a:t>
            </a:r>
            <a:r>
              <a:rPr dirty="0" sz="1850" spc="3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85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7</a:t>
            </a:r>
            <a:r>
              <a:rPr dirty="0" sz="1850" spc="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elements:</a:t>
            </a:r>
            <a:r>
              <a:rPr dirty="0" sz="185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First</a:t>
            </a:r>
            <a:r>
              <a:rPr dirty="0" sz="18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30" b="1" i="1">
                <a:solidFill>
                  <a:srgbClr val="5E696C"/>
                </a:solidFill>
                <a:latin typeface="Arial"/>
                <a:cs typeface="Arial"/>
              </a:rPr>
              <a:t>Saram(plasma)</a:t>
            </a:r>
            <a:r>
              <a:rPr dirty="0" sz="1850" spc="185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responsible</a:t>
            </a:r>
            <a:r>
              <a:rPr dirty="0" sz="1850" spc="19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1850" spc="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growth,development</a:t>
            </a:r>
            <a:r>
              <a:rPr dirty="0" sz="1850" spc="3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50" b="1">
                <a:solidFill>
                  <a:srgbClr val="5E696C"/>
                </a:solidFill>
                <a:latin typeface="Palatino Linotype"/>
                <a:cs typeface="Palatino Linotype"/>
              </a:rPr>
              <a:t>&amp;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nourishment</a:t>
            </a:r>
            <a:endParaRPr sz="185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40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1850" b="1" i="1">
                <a:solidFill>
                  <a:srgbClr val="5E696C"/>
                </a:solidFill>
                <a:latin typeface="Arial"/>
                <a:cs typeface="Arial"/>
              </a:rPr>
              <a:t>2</a:t>
            </a:r>
            <a:r>
              <a:rPr dirty="0" sz="1850" spc="-60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75" b="1" i="1">
                <a:solidFill>
                  <a:srgbClr val="5E696C"/>
                </a:solidFill>
                <a:latin typeface="Arial"/>
                <a:cs typeface="Arial"/>
              </a:rPr>
              <a:t>Cheneer(blood)</a:t>
            </a:r>
            <a:r>
              <a:rPr dirty="0" sz="1850" spc="190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responsible</a:t>
            </a:r>
            <a:r>
              <a:rPr dirty="0" sz="1850" spc="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1850" spc="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nourishing</a:t>
            </a:r>
            <a:r>
              <a:rPr dirty="0" sz="1850" spc="1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muscles</a:t>
            </a:r>
            <a:r>
              <a:rPr dirty="0" sz="185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,imparting</a:t>
            </a:r>
            <a:r>
              <a:rPr dirty="0" sz="1850" spc="2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colour</a:t>
            </a:r>
            <a:endParaRPr sz="185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33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3</a:t>
            </a:r>
            <a:r>
              <a:rPr dirty="0" sz="185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60" b="1" i="1">
                <a:solidFill>
                  <a:srgbClr val="5E696C"/>
                </a:solidFill>
                <a:latin typeface="Arial"/>
                <a:cs typeface="Arial"/>
              </a:rPr>
              <a:t>Ooun(muscle)</a:t>
            </a:r>
            <a:r>
              <a:rPr dirty="0" sz="1850" spc="145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responsible</a:t>
            </a:r>
            <a:r>
              <a:rPr dirty="0" sz="1850" spc="2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shape</a:t>
            </a:r>
            <a:r>
              <a:rPr dirty="0" sz="1850" spc="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1850" spc="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20" b="1">
                <a:solidFill>
                  <a:srgbClr val="5E696C"/>
                </a:solidFill>
                <a:latin typeface="Palatino Linotype"/>
                <a:cs typeface="Palatino Linotype"/>
              </a:rPr>
              <a:t>body</a:t>
            </a:r>
            <a:endParaRPr sz="18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-</a:t>
            </a:r>
            <a:r>
              <a:rPr dirty="0" sz="1850" spc="4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Fourth</a:t>
            </a:r>
            <a:r>
              <a:rPr dirty="0" sz="1850" spc="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 i="1">
                <a:solidFill>
                  <a:srgbClr val="5E696C"/>
                </a:solidFill>
                <a:latin typeface="Arial"/>
                <a:cs typeface="Arial"/>
              </a:rPr>
              <a:t>Kollzuppu</a:t>
            </a:r>
            <a:r>
              <a:rPr dirty="0" sz="1850" spc="90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b="1" i="1">
                <a:solidFill>
                  <a:srgbClr val="5E696C"/>
                </a:solidFill>
                <a:latin typeface="Arial"/>
                <a:cs typeface="Arial"/>
              </a:rPr>
              <a:t>(fatty</a:t>
            </a:r>
            <a:r>
              <a:rPr dirty="0" sz="1850" spc="85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spc="-20" b="1" i="1">
                <a:solidFill>
                  <a:srgbClr val="5E696C"/>
                </a:solidFill>
                <a:latin typeface="Arial"/>
                <a:cs typeface="Arial"/>
              </a:rPr>
              <a:t>tissue)</a:t>
            </a:r>
            <a:r>
              <a:rPr dirty="0" sz="1850" spc="-20" b="1">
                <a:solidFill>
                  <a:srgbClr val="5E696C"/>
                </a:solidFill>
                <a:latin typeface="Palatino Linotype"/>
                <a:cs typeface="Palatino Linotype"/>
              </a:rPr>
              <a:t>responsible</a:t>
            </a:r>
            <a:r>
              <a:rPr dirty="0" sz="1850" spc="3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185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oil</a:t>
            </a:r>
            <a:r>
              <a:rPr dirty="0" sz="1850" spc="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balance</a:t>
            </a:r>
            <a:r>
              <a:rPr dirty="0" sz="1850" spc="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1850" spc="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lubricating</a:t>
            </a:r>
            <a:r>
              <a:rPr dirty="0" sz="1850" spc="229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joints</a:t>
            </a:r>
            <a:endParaRPr sz="185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330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Fifth</a:t>
            </a:r>
            <a:r>
              <a:rPr dirty="0" sz="185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85" b="1" i="1">
                <a:solidFill>
                  <a:srgbClr val="5E696C"/>
                </a:solidFill>
                <a:latin typeface="Arial"/>
                <a:cs typeface="Arial"/>
              </a:rPr>
              <a:t>Enbu(bone)</a:t>
            </a:r>
            <a:r>
              <a:rPr dirty="0" sz="1850" spc="200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responsible</a:t>
            </a:r>
            <a:r>
              <a:rPr dirty="0" sz="1850" spc="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1850" spc="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body</a:t>
            </a:r>
            <a:r>
              <a:rPr dirty="0" sz="1850" spc="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structure</a:t>
            </a:r>
            <a:r>
              <a:rPr dirty="0" sz="1850" spc="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1850" spc="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posture</a:t>
            </a:r>
            <a:endParaRPr sz="185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409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Sixth</a:t>
            </a:r>
            <a:r>
              <a:rPr dirty="0" sz="185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 i="1">
                <a:solidFill>
                  <a:srgbClr val="5E696C"/>
                </a:solidFill>
                <a:latin typeface="Arial"/>
                <a:cs typeface="Arial"/>
              </a:rPr>
              <a:t>Moolai(nerve)</a:t>
            </a:r>
            <a:r>
              <a:rPr dirty="0" sz="1850" spc="140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responsible</a:t>
            </a:r>
            <a:r>
              <a:rPr dirty="0" sz="1850" spc="2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 strength</a:t>
            </a:r>
            <a:endParaRPr sz="1850">
              <a:latin typeface="Palatino Linotype"/>
              <a:cs typeface="Palatino Linotype"/>
            </a:endParaRPr>
          </a:p>
          <a:p>
            <a:pPr marL="298450" indent="-286385">
              <a:lnSpc>
                <a:spcPct val="100000"/>
              </a:lnSpc>
              <a:spcBef>
                <a:spcPts val="409"/>
              </a:spcBef>
              <a:buClr>
                <a:srgbClr val="F55E60"/>
              </a:buClr>
              <a:buFont typeface="Tahoma"/>
              <a:buChar char="●"/>
              <a:tabLst>
                <a:tab pos="298450" algn="l"/>
                <a:tab pos="299085" algn="l"/>
              </a:tabLst>
            </a:pP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7</a:t>
            </a:r>
            <a:r>
              <a:rPr dirty="0" sz="1850" spc="-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850" spc="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55" b="1" i="1">
                <a:solidFill>
                  <a:srgbClr val="5E696C"/>
                </a:solidFill>
                <a:latin typeface="Arial"/>
                <a:cs typeface="Arial"/>
              </a:rPr>
              <a:t>Sukila(semen)</a:t>
            </a:r>
            <a:r>
              <a:rPr dirty="0" sz="1850" spc="195" b="1" i="1">
                <a:solidFill>
                  <a:srgbClr val="5E696C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responsible</a:t>
            </a:r>
            <a:r>
              <a:rPr dirty="0" sz="1850" spc="2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185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 b="1">
                <a:solidFill>
                  <a:srgbClr val="5E696C"/>
                </a:solidFill>
                <a:latin typeface="Palatino Linotype"/>
                <a:cs typeface="Palatino Linotype"/>
              </a:rPr>
              <a:t>reproduction.</a:t>
            </a:r>
            <a:endParaRPr sz="185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3550" y="558165"/>
            <a:ext cx="2816860" cy="6781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/>
              <a:t>Diagnosis</a:t>
            </a:r>
            <a:r>
              <a:rPr dirty="0" sz="4250" spc="105"/>
              <a:t> </a:t>
            </a:r>
            <a:r>
              <a:rPr dirty="0" sz="4250" spc="-50"/>
              <a:t>:</a:t>
            </a:r>
            <a:endParaRPr sz="4250"/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762125" cy="1562100"/>
          </a:xfrm>
          <a:custGeom>
            <a:avLst/>
            <a:gdLst/>
            <a:ahLst/>
            <a:cxnLst/>
            <a:rect l="l" t="t" r="r" b="b"/>
            <a:pathLst>
              <a:path w="1762125" h="1562100">
                <a:moveTo>
                  <a:pt x="1762125" y="0"/>
                </a:moveTo>
                <a:lnTo>
                  <a:pt x="0" y="0"/>
                </a:lnTo>
                <a:lnTo>
                  <a:pt x="0" y="1562100"/>
                </a:lnTo>
                <a:lnTo>
                  <a:pt x="1040917" y="1562100"/>
                </a:lnTo>
                <a:lnTo>
                  <a:pt x="1762125" y="0"/>
                </a:lnTo>
                <a:close/>
              </a:path>
            </a:pathLst>
          </a:custGeom>
          <a:solidFill>
            <a:srgbClr val="273B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695450"/>
            <a:ext cx="12192000" cy="5162550"/>
            <a:chOff x="0" y="1695450"/>
            <a:chExt cx="12192000" cy="5162550"/>
          </a:xfrm>
        </p:grpSpPr>
        <p:sp>
          <p:nvSpPr>
            <p:cNvPr id="5" name="object 5" descr=""/>
            <p:cNvSpPr/>
            <p:nvPr/>
          </p:nvSpPr>
          <p:spPr>
            <a:xfrm>
              <a:off x="0" y="1695450"/>
              <a:ext cx="12192000" cy="5162550"/>
            </a:xfrm>
            <a:custGeom>
              <a:avLst/>
              <a:gdLst/>
              <a:ahLst/>
              <a:cxnLst/>
              <a:rect l="l" t="t" r="r" b="b"/>
              <a:pathLst>
                <a:path w="12192000" h="5162550">
                  <a:moveTo>
                    <a:pt x="12192000" y="0"/>
                  </a:moveTo>
                  <a:lnTo>
                    <a:pt x="0" y="0"/>
                  </a:lnTo>
                  <a:lnTo>
                    <a:pt x="0" y="888"/>
                  </a:lnTo>
                  <a:lnTo>
                    <a:pt x="1206385" y="888"/>
                  </a:lnTo>
                  <a:lnTo>
                    <a:pt x="862736" y="741934"/>
                  </a:lnTo>
                  <a:lnTo>
                    <a:pt x="0" y="741934"/>
                  </a:lnTo>
                  <a:lnTo>
                    <a:pt x="0" y="742823"/>
                  </a:lnTo>
                  <a:lnTo>
                    <a:pt x="862342" y="742823"/>
                  </a:lnTo>
                  <a:lnTo>
                    <a:pt x="0" y="2602484"/>
                  </a:lnTo>
                  <a:lnTo>
                    <a:pt x="0" y="5162550"/>
                  </a:lnTo>
                  <a:lnTo>
                    <a:pt x="12192000" y="516255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A6A6A6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1695450"/>
              <a:ext cx="971550" cy="2095500"/>
            </a:xfrm>
            <a:custGeom>
              <a:avLst/>
              <a:gdLst/>
              <a:ahLst/>
              <a:cxnLst/>
              <a:rect l="l" t="t" r="r" b="b"/>
              <a:pathLst>
                <a:path w="971550" h="2095500">
                  <a:moveTo>
                    <a:pt x="971550" y="0"/>
                  </a:moveTo>
                  <a:lnTo>
                    <a:pt x="0" y="0"/>
                  </a:lnTo>
                  <a:lnTo>
                    <a:pt x="0" y="2095500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9215" rIns="0" bIns="0" rtlCol="0" vert="horz">
            <a:spAutoFit/>
          </a:bodyPr>
          <a:lstStyle/>
          <a:p>
            <a:pPr marL="532765" indent="-228600">
              <a:lnSpc>
                <a:spcPct val="100000"/>
              </a:lnSpc>
              <a:spcBef>
                <a:spcPts val="545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Examination</a:t>
            </a:r>
            <a:r>
              <a:rPr dirty="0" spc="-80"/>
              <a:t> </a:t>
            </a:r>
            <a:r>
              <a:rPr dirty="0"/>
              <a:t>of</a:t>
            </a:r>
            <a:r>
              <a:rPr dirty="0" spc="30"/>
              <a:t> </a:t>
            </a:r>
            <a:r>
              <a:rPr dirty="0"/>
              <a:t>8</a:t>
            </a:r>
            <a:r>
              <a:rPr dirty="0" spc="20"/>
              <a:t> </a:t>
            </a:r>
            <a:r>
              <a:rPr dirty="0"/>
              <a:t>items</a:t>
            </a:r>
            <a:r>
              <a:rPr dirty="0" spc="-55"/>
              <a:t> </a:t>
            </a:r>
            <a:r>
              <a:rPr dirty="0"/>
              <a:t>commonly</a:t>
            </a:r>
            <a:r>
              <a:rPr dirty="0" spc="10"/>
              <a:t> </a:t>
            </a:r>
            <a:r>
              <a:rPr dirty="0"/>
              <a:t>as</a:t>
            </a:r>
            <a:r>
              <a:rPr dirty="0" spc="60"/>
              <a:t> </a:t>
            </a:r>
            <a:r>
              <a:rPr dirty="0" spc="-35" i="1">
                <a:latin typeface="Arial"/>
                <a:cs typeface="Arial"/>
              </a:rPr>
              <a:t>astasthana-</a:t>
            </a:r>
            <a:r>
              <a:rPr dirty="0" spc="-25" i="1">
                <a:latin typeface="Arial"/>
                <a:cs typeface="Arial"/>
              </a:rPr>
              <a:t>pariksa </a:t>
            </a:r>
            <a:r>
              <a:rPr dirty="0"/>
              <a:t>is</a:t>
            </a:r>
            <a:r>
              <a:rPr dirty="0" spc="25"/>
              <a:t> </a:t>
            </a:r>
            <a:r>
              <a:rPr dirty="0"/>
              <a:t>required in</a:t>
            </a:r>
            <a:r>
              <a:rPr dirty="0" spc="-80"/>
              <a:t> </a:t>
            </a:r>
            <a:r>
              <a:rPr dirty="0" spc="-10"/>
              <a:t>diagnosis.</a:t>
            </a:r>
          </a:p>
          <a:p>
            <a:pPr marL="532765" indent="-228600">
              <a:lnSpc>
                <a:spcPct val="100000"/>
              </a:lnSpc>
              <a:spcBef>
                <a:spcPts val="455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1)</a:t>
            </a:r>
            <a:r>
              <a:rPr dirty="0" spc="15"/>
              <a:t> </a:t>
            </a:r>
            <a:r>
              <a:rPr dirty="0"/>
              <a:t>Na(tongue)-Tongue</a:t>
            </a:r>
            <a:r>
              <a:rPr dirty="0" spc="-10"/>
              <a:t> </a:t>
            </a:r>
            <a:r>
              <a:rPr dirty="0"/>
              <a:t>will</a:t>
            </a:r>
            <a:r>
              <a:rPr dirty="0" spc="-130"/>
              <a:t> </a:t>
            </a:r>
            <a:r>
              <a:rPr dirty="0"/>
              <a:t>be</a:t>
            </a:r>
            <a:r>
              <a:rPr dirty="0" spc="15"/>
              <a:t> </a:t>
            </a:r>
            <a:r>
              <a:rPr dirty="0"/>
              <a:t>yellow</a:t>
            </a:r>
            <a:r>
              <a:rPr dirty="0" spc="25"/>
              <a:t> </a:t>
            </a:r>
            <a:r>
              <a:rPr dirty="0"/>
              <a:t>in</a:t>
            </a:r>
            <a:r>
              <a:rPr dirty="0" u="sng" spc="35">
                <a:uFill>
                  <a:solidFill>
                    <a:srgbClr val="5E696C"/>
                  </a:solidFill>
                </a:uFill>
              </a:rPr>
              <a:t> </a:t>
            </a:r>
            <a:r>
              <a:rPr dirty="0" u="sng">
                <a:uFill>
                  <a:solidFill>
                    <a:srgbClr val="5E696C"/>
                  </a:solidFill>
                </a:uFill>
              </a:rPr>
              <a:t>pitha</a:t>
            </a:r>
            <a:r>
              <a:rPr dirty="0"/>
              <a:t>,</a:t>
            </a:r>
            <a:r>
              <a:rPr dirty="0" spc="-80"/>
              <a:t> </a:t>
            </a:r>
            <a:r>
              <a:rPr dirty="0"/>
              <a:t>white</a:t>
            </a:r>
            <a:r>
              <a:rPr dirty="0" spc="-75"/>
              <a:t> </a:t>
            </a:r>
            <a:r>
              <a:rPr dirty="0"/>
              <a:t>in</a:t>
            </a:r>
            <a:r>
              <a:rPr dirty="0" spc="-10"/>
              <a:t> </a:t>
            </a:r>
            <a:r>
              <a:rPr dirty="0" u="sng">
                <a:uFill>
                  <a:solidFill>
                    <a:srgbClr val="5E696C"/>
                  </a:solidFill>
                </a:uFill>
              </a:rPr>
              <a:t>kapha</a:t>
            </a:r>
            <a:r>
              <a:rPr dirty="0" spc="80"/>
              <a:t> </a:t>
            </a:r>
            <a:r>
              <a:rPr dirty="0"/>
              <a:t>&amp;black</a:t>
            </a:r>
            <a:r>
              <a:rPr dirty="0" spc="-85"/>
              <a:t> </a:t>
            </a:r>
            <a:r>
              <a:rPr dirty="0"/>
              <a:t>in</a:t>
            </a:r>
            <a:r>
              <a:rPr dirty="0" spc="-15"/>
              <a:t> </a:t>
            </a:r>
            <a:r>
              <a:rPr dirty="0" u="sng" spc="-10">
                <a:uFill>
                  <a:solidFill>
                    <a:srgbClr val="5E696C"/>
                  </a:solidFill>
                </a:uFill>
              </a:rPr>
              <a:t>vatha</a:t>
            </a:r>
            <a:r>
              <a:rPr dirty="0" spc="-10"/>
              <a:t>.</a:t>
            </a:r>
          </a:p>
          <a:p>
            <a:pPr marL="532765" indent="-228600">
              <a:lnSpc>
                <a:spcPct val="100000"/>
              </a:lnSpc>
              <a:spcBef>
                <a:spcPts val="450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2)Varna(colour)-</a:t>
            </a:r>
            <a:r>
              <a:rPr dirty="0" spc="-20"/>
              <a:t>Colour</a:t>
            </a:r>
            <a:r>
              <a:rPr dirty="0" spc="-135"/>
              <a:t> </a:t>
            </a:r>
            <a:r>
              <a:rPr dirty="0"/>
              <a:t>will</a:t>
            </a:r>
            <a:r>
              <a:rPr dirty="0" spc="-40"/>
              <a:t> </a:t>
            </a:r>
            <a:r>
              <a:rPr dirty="0"/>
              <a:t>be</a:t>
            </a:r>
            <a:r>
              <a:rPr dirty="0" spc="30"/>
              <a:t> </a:t>
            </a:r>
            <a:r>
              <a:rPr dirty="0"/>
              <a:t>dark</a:t>
            </a:r>
            <a:r>
              <a:rPr dirty="0" spc="-5"/>
              <a:t> </a:t>
            </a:r>
            <a:r>
              <a:rPr dirty="0"/>
              <a:t>in</a:t>
            </a:r>
            <a:r>
              <a:rPr dirty="0" u="sng" spc="50">
                <a:uFill>
                  <a:solidFill>
                    <a:srgbClr val="5E696C"/>
                  </a:solidFill>
                </a:uFill>
              </a:rPr>
              <a:t> </a:t>
            </a:r>
            <a:r>
              <a:rPr dirty="0" u="sng">
                <a:uFill>
                  <a:solidFill>
                    <a:srgbClr val="5E696C"/>
                  </a:solidFill>
                </a:uFill>
              </a:rPr>
              <a:t>vatha</a:t>
            </a:r>
            <a:r>
              <a:rPr dirty="0"/>
              <a:t>,</a:t>
            </a:r>
            <a:r>
              <a:rPr dirty="0" spc="15"/>
              <a:t> </a:t>
            </a:r>
            <a:r>
              <a:rPr dirty="0"/>
              <a:t>yellow</a:t>
            </a:r>
            <a:r>
              <a:rPr dirty="0" spc="35"/>
              <a:t> </a:t>
            </a:r>
            <a:r>
              <a:rPr dirty="0"/>
              <a:t>or</a:t>
            </a:r>
            <a:r>
              <a:rPr dirty="0" spc="25"/>
              <a:t> </a:t>
            </a:r>
            <a:r>
              <a:rPr dirty="0"/>
              <a:t>red</a:t>
            </a:r>
            <a:r>
              <a:rPr dirty="0" spc="-5"/>
              <a:t> </a:t>
            </a:r>
            <a:r>
              <a:rPr dirty="0"/>
              <a:t>in</a:t>
            </a:r>
            <a:r>
              <a:rPr dirty="0" spc="-65"/>
              <a:t> </a:t>
            </a:r>
            <a:r>
              <a:rPr dirty="0" u="sng">
                <a:uFill>
                  <a:solidFill>
                    <a:srgbClr val="5E696C"/>
                  </a:solidFill>
                </a:uFill>
              </a:rPr>
              <a:t>pitha</a:t>
            </a:r>
            <a:r>
              <a:rPr dirty="0" spc="15"/>
              <a:t> </a:t>
            </a:r>
            <a:r>
              <a:rPr dirty="0"/>
              <a:t>&amp;</a:t>
            </a:r>
            <a:r>
              <a:rPr dirty="0" spc="35"/>
              <a:t> </a:t>
            </a:r>
            <a:r>
              <a:rPr dirty="0"/>
              <a:t>pale</a:t>
            </a:r>
            <a:r>
              <a:rPr dirty="0" spc="15"/>
              <a:t> </a:t>
            </a:r>
            <a:r>
              <a:rPr dirty="0"/>
              <a:t>in</a:t>
            </a:r>
            <a:r>
              <a:rPr dirty="0" spc="-75"/>
              <a:t> </a:t>
            </a:r>
            <a:r>
              <a:rPr dirty="0" u="sng" spc="-10">
                <a:uFill>
                  <a:solidFill>
                    <a:srgbClr val="5E696C"/>
                  </a:solidFill>
                </a:uFill>
              </a:rPr>
              <a:t>kapha</a:t>
            </a:r>
            <a:r>
              <a:rPr dirty="0" spc="-10"/>
              <a:t>.</a:t>
            </a:r>
          </a:p>
          <a:p>
            <a:pPr marL="532765" marR="610235" indent="-228600">
              <a:lnSpc>
                <a:spcPct val="71000"/>
              </a:lnSpc>
              <a:spcBef>
                <a:spcPts val="975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3)Svara(voice)-Voice</a:t>
            </a:r>
            <a:r>
              <a:rPr dirty="0" spc="-160"/>
              <a:t> </a:t>
            </a:r>
            <a:r>
              <a:rPr dirty="0"/>
              <a:t>will</a:t>
            </a:r>
            <a:r>
              <a:rPr dirty="0" spc="-125"/>
              <a:t> </a:t>
            </a:r>
            <a:r>
              <a:rPr dirty="0"/>
              <a:t>be</a:t>
            </a:r>
            <a:r>
              <a:rPr dirty="0" spc="90"/>
              <a:t> </a:t>
            </a:r>
            <a:r>
              <a:rPr dirty="0"/>
              <a:t>normal</a:t>
            </a:r>
            <a:r>
              <a:rPr dirty="0" spc="-45"/>
              <a:t> </a:t>
            </a:r>
            <a:r>
              <a:rPr dirty="0"/>
              <a:t>in </a:t>
            </a:r>
            <a:r>
              <a:rPr dirty="0" u="sng">
                <a:uFill>
                  <a:solidFill>
                    <a:srgbClr val="5E696C"/>
                  </a:solidFill>
                </a:uFill>
              </a:rPr>
              <a:t>vatha</a:t>
            </a:r>
            <a:r>
              <a:rPr dirty="0"/>
              <a:t> ,</a:t>
            </a:r>
            <a:r>
              <a:rPr dirty="0" spc="10"/>
              <a:t> </a:t>
            </a:r>
            <a:r>
              <a:rPr dirty="0"/>
              <a:t>highly</a:t>
            </a:r>
            <a:r>
              <a:rPr dirty="0" spc="-5"/>
              <a:t> </a:t>
            </a:r>
            <a:r>
              <a:rPr dirty="0"/>
              <a:t>pitched in</a:t>
            </a:r>
            <a:r>
              <a:rPr dirty="0" u="sng" spc="60">
                <a:uFill>
                  <a:solidFill>
                    <a:srgbClr val="5E696C"/>
                  </a:solidFill>
                </a:uFill>
              </a:rPr>
              <a:t> </a:t>
            </a:r>
            <a:r>
              <a:rPr dirty="0" u="sng">
                <a:uFill>
                  <a:solidFill>
                    <a:srgbClr val="5E696C"/>
                  </a:solidFill>
                </a:uFill>
              </a:rPr>
              <a:t>pitha</a:t>
            </a:r>
            <a:r>
              <a:rPr dirty="0" spc="-65"/>
              <a:t> </a:t>
            </a:r>
            <a:r>
              <a:rPr dirty="0"/>
              <a:t>,</a:t>
            </a:r>
            <a:r>
              <a:rPr dirty="0" spc="10"/>
              <a:t> </a:t>
            </a:r>
            <a:r>
              <a:rPr dirty="0"/>
              <a:t>low</a:t>
            </a:r>
            <a:r>
              <a:rPr dirty="0" spc="30"/>
              <a:t> </a:t>
            </a:r>
            <a:r>
              <a:rPr dirty="0"/>
              <a:t>pitched</a:t>
            </a:r>
            <a:r>
              <a:rPr dirty="0" spc="-85"/>
              <a:t> </a:t>
            </a:r>
            <a:r>
              <a:rPr dirty="0"/>
              <a:t>in</a:t>
            </a:r>
            <a:r>
              <a:rPr dirty="0" spc="5"/>
              <a:t> </a:t>
            </a:r>
            <a:r>
              <a:rPr dirty="0" u="sng" spc="-10">
                <a:uFill>
                  <a:solidFill>
                    <a:srgbClr val="5E696C"/>
                  </a:solidFill>
                </a:uFill>
              </a:rPr>
              <a:t>kapha</a:t>
            </a:r>
            <a:r>
              <a:rPr dirty="0" spc="-10"/>
              <a:t>&amp; </a:t>
            </a:r>
            <a:r>
              <a:rPr dirty="0"/>
              <a:t>slurred</a:t>
            </a:r>
            <a:r>
              <a:rPr dirty="0" spc="-65"/>
              <a:t> </a:t>
            </a:r>
            <a:r>
              <a:rPr dirty="0"/>
              <a:t>in</a:t>
            </a:r>
            <a:r>
              <a:rPr dirty="0" spc="5"/>
              <a:t> </a:t>
            </a:r>
            <a:r>
              <a:rPr dirty="0" spc="-10"/>
              <a:t>alcoholism.</a:t>
            </a:r>
          </a:p>
          <a:p>
            <a:pPr marL="532765" indent="-228600">
              <a:lnSpc>
                <a:spcPct val="100000"/>
              </a:lnSpc>
              <a:spcBef>
                <a:spcPts val="455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4)Kan(eyes)-</a:t>
            </a:r>
            <a:r>
              <a:rPr dirty="0" spc="-10"/>
              <a:t>Eyes</a:t>
            </a:r>
            <a:r>
              <a:rPr dirty="0" spc="-145"/>
              <a:t> </a:t>
            </a:r>
            <a:r>
              <a:rPr dirty="0"/>
              <a:t>will</a:t>
            </a:r>
            <a:r>
              <a:rPr dirty="0" spc="-45"/>
              <a:t> </a:t>
            </a:r>
            <a:r>
              <a:rPr dirty="0"/>
              <a:t>be</a:t>
            </a:r>
            <a:r>
              <a:rPr dirty="0" spc="25"/>
              <a:t> </a:t>
            </a:r>
            <a:r>
              <a:rPr dirty="0"/>
              <a:t>muddy</a:t>
            </a:r>
            <a:r>
              <a:rPr dirty="0" spc="80"/>
              <a:t> </a:t>
            </a:r>
            <a:r>
              <a:rPr dirty="0"/>
              <a:t>conjunctive</a:t>
            </a:r>
            <a:r>
              <a:rPr dirty="0" spc="-50"/>
              <a:t> </a:t>
            </a:r>
            <a:r>
              <a:rPr dirty="0"/>
              <a:t>,</a:t>
            </a:r>
            <a:r>
              <a:rPr dirty="0" spc="5"/>
              <a:t> </a:t>
            </a:r>
            <a:r>
              <a:rPr dirty="0"/>
              <a:t>yellowish</a:t>
            </a:r>
            <a:r>
              <a:rPr dirty="0" spc="-65"/>
              <a:t> </a:t>
            </a:r>
            <a:r>
              <a:rPr dirty="0"/>
              <a:t>or</a:t>
            </a:r>
            <a:r>
              <a:rPr dirty="0" spc="20"/>
              <a:t> </a:t>
            </a:r>
            <a:r>
              <a:rPr dirty="0"/>
              <a:t>red</a:t>
            </a:r>
            <a:r>
              <a:rPr dirty="0" spc="-5"/>
              <a:t> </a:t>
            </a:r>
            <a:r>
              <a:rPr dirty="0"/>
              <a:t>in</a:t>
            </a:r>
            <a:r>
              <a:rPr dirty="0" spc="-10"/>
              <a:t> </a:t>
            </a:r>
            <a:r>
              <a:rPr dirty="0"/>
              <a:t>pitha</a:t>
            </a:r>
            <a:r>
              <a:rPr dirty="0" spc="15"/>
              <a:t> </a:t>
            </a:r>
            <a:r>
              <a:rPr dirty="0"/>
              <a:t>&amp;</a:t>
            </a:r>
            <a:r>
              <a:rPr dirty="0" spc="-45"/>
              <a:t> </a:t>
            </a:r>
            <a:r>
              <a:rPr dirty="0"/>
              <a:t>pale</a:t>
            </a:r>
            <a:r>
              <a:rPr dirty="0" spc="10"/>
              <a:t> </a:t>
            </a:r>
            <a:r>
              <a:rPr dirty="0"/>
              <a:t>in</a:t>
            </a:r>
            <a:r>
              <a:rPr dirty="0" spc="20"/>
              <a:t> </a:t>
            </a:r>
            <a:r>
              <a:rPr dirty="0" spc="-10"/>
              <a:t>kapha.</a:t>
            </a:r>
          </a:p>
          <a:p>
            <a:pPr marL="532765" marR="5080" indent="-228600">
              <a:lnSpc>
                <a:spcPct val="71000"/>
              </a:lnSpc>
              <a:spcBef>
                <a:spcPts val="969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5)Sparisam(touch)-</a:t>
            </a:r>
            <a:r>
              <a:rPr dirty="0" spc="-20"/>
              <a:t>Touch</a:t>
            </a:r>
            <a:r>
              <a:rPr dirty="0" spc="-95"/>
              <a:t> </a:t>
            </a:r>
            <a:r>
              <a:rPr dirty="0"/>
              <a:t>will</a:t>
            </a:r>
            <a:r>
              <a:rPr dirty="0" spc="-105"/>
              <a:t> </a:t>
            </a:r>
            <a:r>
              <a:rPr dirty="0"/>
              <a:t>be</a:t>
            </a:r>
            <a:r>
              <a:rPr dirty="0" spc="90"/>
              <a:t> </a:t>
            </a:r>
            <a:r>
              <a:rPr dirty="0"/>
              <a:t>dry</a:t>
            </a:r>
            <a:r>
              <a:rPr dirty="0" spc="5"/>
              <a:t> </a:t>
            </a:r>
            <a:r>
              <a:rPr dirty="0"/>
              <a:t>in</a:t>
            </a:r>
            <a:r>
              <a:rPr dirty="0" spc="-5"/>
              <a:t> </a:t>
            </a:r>
            <a:r>
              <a:rPr dirty="0"/>
              <a:t>vatha</a:t>
            </a:r>
            <a:r>
              <a:rPr dirty="0" spc="20"/>
              <a:t> </a:t>
            </a:r>
            <a:r>
              <a:rPr dirty="0"/>
              <a:t>,</a:t>
            </a:r>
            <a:r>
              <a:rPr dirty="0" spc="15"/>
              <a:t> </a:t>
            </a:r>
            <a:r>
              <a:rPr dirty="0"/>
              <a:t>warm</a:t>
            </a:r>
            <a:r>
              <a:rPr dirty="0" spc="-50"/>
              <a:t> </a:t>
            </a:r>
            <a:r>
              <a:rPr dirty="0"/>
              <a:t>in pitha</a:t>
            </a:r>
            <a:r>
              <a:rPr dirty="0" spc="-65"/>
              <a:t> </a:t>
            </a:r>
            <a:r>
              <a:rPr dirty="0"/>
              <a:t>,</a:t>
            </a:r>
            <a:r>
              <a:rPr dirty="0" spc="20"/>
              <a:t> </a:t>
            </a:r>
            <a:r>
              <a:rPr dirty="0"/>
              <a:t>chill in</a:t>
            </a:r>
            <a:r>
              <a:rPr dirty="0" spc="5"/>
              <a:t> </a:t>
            </a:r>
            <a:r>
              <a:rPr dirty="0"/>
              <a:t>kapha</a:t>
            </a:r>
            <a:r>
              <a:rPr dirty="0" spc="95"/>
              <a:t> </a:t>
            </a:r>
            <a:r>
              <a:rPr dirty="0"/>
              <a:t>&amp;</a:t>
            </a:r>
            <a:r>
              <a:rPr dirty="0" spc="-35"/>
              <a:t> </a:t>
            </a:r>
            <a:r>
              <a:rPr dirty="0"/>
              <a:t>sweating</a:t>
            </a:r>
            <a:r>
              <a:rPr dirty="0" spc="10"/>
              <a:t> </a:t>
            </a:r>
            <a:r>
              <a:rPr dirty="0"/>
              <a:t>in</a:t>
            </a:r>
            <a:r>
              <a:rPr dirty="0" spc="-75"/>
              <a:t> </a:t>
            </a:r>
            <a:r>
              <a:rPr dirty="0" spc="-10"/>
              <a:t>different </a:t>
            </a:r>
            <a:r>
              <a:rPr dirty="0"/>
              <a:t>parts</a:t>
            </a:r>
            <a:r>
              <a:rPr dirty="0" spc="-85"/>
              <a:t> </a:t>
            </a:r>
            <a:r>
              <a:rPr dirty="0"/>
              <a:t>of</a:t>
            </a:r>
            <a:r>
              <a:rPr dirty="0" spc="10"/>
              <a:t> </a:t>
            </a:r>
            <a:r>
              <a:rPr dirty="0"/>
              <a:t>the </a:t>
            </a:r>
            <a:r>
              <a:rPr dirty="0" spc="-20"/>
              <a:t>body.</a:t>
            </a:r>
          </a:p>
          <a:p>
            <a:pPr marL="532765" marR="233679" indent="-228600">
              <a:lnSpc>
                <a:spcPct val="71000"/>
              </a:lnSpc>
              <a:spcBef>
                <a:spcPts val="975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6)Mala(stool)-Black</a:t>
            </a:r>
            <a:r>
              <a:rPr dirty="0" spc="-170"/>
              <a:t> </a:t>
            </a:r>
            <a:r>
              <a:rPr dirty="0"/>
              <a:t>stools</a:t>
            </a:r>
            <a:r>
              <a:rPr dirty="0" spc="-70"/>
              <a:t> </a:t>
            </a:r>
            <a:r>
              <a:rPr dirty="0"/>
              <a:t>indicate</a:t>
            </a:r>
            <a:r>
              <a:rPr dirty="0" spc="-45"/>
              <a:t> </a:t>
            </a:r>
            <a:r>
              <a:rPr dirty="0" i="1">
                <a:latin typeface="Arial"/>
                <a:cs typeface="Arial"/>
              </a:rPr>
              <a:t>vatha</a:t>
            </a:r>
            <a:r>
              <a:rPr dirty="0" spc="30" i="1">
                <a:latin typeface="Arial"/>
                <a:cs typeface="Arial"/>
              </a:rPr>
              <a:t> </a:t>
            </a:r>
            <a:r>
              <a:rPr dirty="0"/>
              <a:t>,yellow</a:t>
            </a:r>
            <a:r>
              <a:rPr dirty="0" spc="-45"/>
              <a:t> </a:t>
            </a:r>
            <a:r>
              <a:rPr dirty="0" i="1">
                <a:latin typeface="Arial"/>
                <a:cs typeface="Arial"/>
              </a:rPr>
              <a:t>pitha</a:t>
            </a:r>
            <a:r>
              <a:rPr dirty="0"/>
              <a:t>,</a:t>
            </a:r>
            <a:r>
              <a:rPr dirty="0" spc="5"/>
              <a:t> </a:t>
            </a:r>
            <a:r>
              <a:rPr dirty="0"/>
              <a:t>pale</a:t>
            </a:r>
            <a:r>
              <a:rPr dirty="0" spc="5"/>
              <a:t> </a:t>
            </a:r>
            <a:r>
              <a:rPr dirty="0"/>
              <a:t>in</a:t>
            </a:r>
            <a:r>
              <a:rPr dirty="0" spc="-20"/>
              <a:t> </a:t>
            </a:r>
            <a:r>
              <a:rPr dirty="0" spc="-25" i="1">
                <a:latin typeface="Arial"/>
                <a:cs typeface="Arial"/>
              </a:rPr>
              <a:t>kapha</a:t>
            </a:r>
            <a:r>
              <a:rPr dirty="0" spc="30" i="1">
                <a:latin typeface="Arial"/>
                <a:cs typeface="Arial"/>
              </a:rPr>
              <a:t> </a:t>
            </a:r>
            <a:r>
              <a:rPr dirty="0" i="1">
                <a:latin typeface="Arial"/>
                <a:cs typeface="Arial"/>
              </a:rPr>
              <a:t>,</a:t>
            </a:r>
            <a:r>
              <a:rPr dirty="0"/>
              <a:t>dark</a:t>
            </a:r>
            <a:r>
              <a:rPr dirty="0" spc="-15"/>
              <a:t> </a:t>
            </a:r>
            <a:r>
              <a:rPr dirty="0"/>
              <a:t>red</a:t>
            </a:r>
            <a:r>
              <a:rPr dirty="0" spc="-20"/>
              <a:t> </a:t>
            </a:r>
            <a:r>
              <a:rPr dirty="0"/>
              <a:t>in</a:t>
            </a:r>
            <a:r>
              <a:rPr dirty="0" spc="-15"/>
              <a:t> </a:t>
            </a:r>
            <a:r>
              <a:rPr dirty="0"/>
              <a:t>ulcer</a:t>
            </a:r>
            <a:r>
              <a:rPr dirty="0" spc="-45"/>
              <a:t> </a:t>
            </a:r>
            <a:r>
              <a:rPr dirty="0"/>
              <a:t>&amp;</a:t>
            </a:r>
            <a:r>
              <a:rPr dirty="0" spc="25"/>
              <a:t> </a:t>
            </a:r>
            <a:r>
              <a:rPr dirty="0"/>
              <a:t>shiny </a:t>
            </a:r>
            <a:r>
              <a:rPr dirty="0" spc="-25"/>
              <a:t>in </a:t>
            </a:r>
            <a:r>
              <a:rPr dirty="0"/>
              <a:t>terminal</a:t>
            </a:r>
            <a:r>
              <a:rPr dirty="0" spc="-15"/>
              <a:t> </a:t>
            </a:r>
            <a:r>
              <a:rPr dirty="0" spc="-10"/>
              <a:t>illness.</a:t>
            </a:r>
          </a:p>
          <a:p>
            <a:pPr marL="532765" indent="-228600">
              <a:lnSpc>
                <a:spcPts val="1540"/>
              </a:lnSpc>
              <a:spcBef>
                <a:spcPts val="455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7)Neer(urine)-Early</a:t>
            </a:r>
            <a:r>
              <a:rPr dirty="0" spc="-155"/>
              <a:t> </a:t>
            </a:r>
            <a:r>
              <a:rPr dirty="0"/>
              <a:t>morning</a:t>
            </a:r>
            <a:r>
              <a:rPr dirty="0" spc="5"/>
              <a:t> </a:t>
            </a:r>
            <a:r>
              <a:rPr dirty="0"/>
              <a:t>urine</a:t>
            </a:r>
            <a:r>
              <a:rPr dirty="0" spc="45"/>
              <a:t> </a:t>
            </a:r>
            <a:r>
              <a:rPr dirty="0"/>
              <a:t>is</a:t>
            </a:r>
            <a:r>
              <a:rPr dirty="0" spc="-50"/>
              <a:t> </a:t>
            </a:r>
            <a:r>
              <a:rPr dirty="0"/>
              <a:t>examined</a:t>
            </a:r>
            <a:r>
              <a:rPr dirty="0" spc="15"/>
              <a:t> </a:t>
            </a:r>
            <a:r>
              <a:rPr dirty="0"/>
              <a:t>;</a:t>
            </a:r>
            <a:r>
              <a:rPr dirty="0" spc="15"/>
              <a:t> </a:t>
            </a:r>
            <a:r>
              <a:rPr dirty="0"/>
              <a:t>straw</a:t>
            </a:r>
            <a:r>
              <a:rPr dirty="0" spc="-30"/>
              <a:t> </a:t>
            </a:r>
            <a:r>
              <a:rPr dirty="0"/>
              <a:t>colour</a:t>
            </a:r>
            <a:r>
              <a:rPr dirty="0" spc="40"/>
              <a:t> </a:t>
            </a:r>
            <a:r>
              <a:rPr dirty="0"/>
              <a:t>indicates</a:t>
            </a:r>
            <a:r>
              <a:rPr dirty="0" spc="-75"/>
              <a:t> </a:t>
            </a:r>
            <a:r>
              <a:rPr dirty="0"/>
              <a:t>indigestion</a:t>
            </a:r>
            <a:r>
              <a:rPr dirty="0" spc="-55"/>
              <a:t> </a:t>
            </a:r>
            <a:r>
              <a:rPr dirty="0"/>
              <a:t>,</a:t>
            </a:r>
            <a:r>
              <a:rPr dirty="0" spc="25"/>
              <a:t> </a:t>
            </a:r>
            <a:r>
              <a:rPr dirty="0" spc="-10"/>
              <a:t>reddish</a:t>
            </a:r>
          </a:p>
          <a:p>
            <a:pPr marL="532765" marR="218440">
              <a:lnSpc>
                <a:spcPct val="70900"/>
              </a:lnSpc>
              <a:spcBef>
                <a:spcPts val="260"/>
              </a:spcBef>
            </a:pPr>
            <a:r>
              <a:rPr dirty="0"/>
              <a:t>yellow</a:t>
            </a:r>
            <a:r>
              <a:rPr dirty="0" spc="-45"/>
              <a:t> </a:t>
            </a:r>
            <a:r>
              <a:rPr dirty="0"/>
              <a:t>excessive</a:t>
            </a:r>
            <a:r>
              <a:rPr dirty="0" spc="5"/>
              <a:t> </a:t>
            </a:r>
            <a:r>
              <a:rPr dirty="0"/>
              <a:t>heat,</a:t>
            </a:r>
            <a:r>
              <a:rPr dirty="0" spc="-75"/>
              <a:t> </a:t>
            </a:r>
            <a:r>
              <a:rPr dirty="0"/>
              <a:t>rose</a:t>
            </a:r>
            <a:r>
              <a:rPr dirty="0" spc="20"/>
              <a:t> </a:t>
            </a:r>
            <a:r>
              <a:rPr dirty="0"/>
              <a:t>in</a:t>
            </a:r>
            <a:r>
              <a:rPr dirty="0" spc="-15"/>
              <a:t> </a:t>
            </a:r>
            <a:r>
              <a:rPr dirty="0"/>
              <a:t>blood</a:t>
            </a:r>
            <a:r>
              <a:rPr dirty="0" spc="-15"/>
              <a:t> </a:t>
            </a:r>
            <a:r>
              <a:rPr dirty="0"/>
              <a:t>pressure,</a:t>
            </a:r>
            <a:r>
              <a:rPr dirty="0" spc="20"/>
              <a:t> </a:t>
            </a:r>
            <a:r>
              <a:rPr dirty="0"/>
              <a:t>saffron</a:t>
            </a:r>
            <a:r>
              <a:rPr dirty="0" spc="-20"/>
              <a:t> </a:t>
            </a:r>
            <a:r>
              <a:rPr dirty="0"/>
              <a:t>colour</a:t>
            </a:r>
            <a:r>
              <a:rPr dirty="0" spc="15"/>
              <a:t> </a:t>
            </a:r>
            <a:r>
              <a:rPr dirty="0"/>
              <a:t>in</a:t>
            </a:r>
            <a:r>
              <a:rPr dirty="0" spc="-70"/>
              <a:t> </a:t>
            </a:r>
            <a:r>
              <a:rPr dirty="0"/>
              <a:t>jaundice &amp;</a:t>
            </a:r>
            <a:r>
              <a:rPr dirty="0" spc="30"/>
              <a:t> </a:t>
            </a:r>
            <a:r>
              <a:rPr dirty="0"/>
              <a:t>looks</a:t>
            </a:r>
            <a:r>
              <a:rPr dirty="0" spc="10"/>
              <a:t> </a:t>
            </a:r>
            <a:r>
              <a:rPr dirty="0"/>
              <a:t>like</a:t>
            </a:r>
            <a:r>
              <a:rPr dirty="0" spc="-70"/>
              <a:t> </a:t>
            </a:r>
            <a:r>
              <a:rPr dirty="0"/>
              <a:t>meat</a:t>
            </a:r>
            <a:r>
              <a:rPr dirty="0" spc="30"/>
              <a:t> </a:t>
            </a:r>
            <a:r>
              <a:rPr dirty="0" spc="-10"/>
              <a:t>washed </a:t>
            </a:r>
            <a:r>
              <a:rPr dirty="0"/>
              <a:t>water</a:t>
            </a:r>
            <a:r>
              <a:rPr dirty="0" spc="-45"/>
              <a:t> </a:t>
            </a:r>
            <a:r>
              <a:rPr dirty="0"/>
              <a:t>in</a:t>
            </a:r>
            <a:r>
              <a:rPr dirty="0" spc="10"/>
              <a:t> </a:t>
            </a:r>
            <a:r>
              <a:rPr dirty="0"/>
              <a:t>renal</a:t>
            </a:r>
            <a:r>
              <a:rPr dirty="0" spc="40"/>
              <a:t> </a:t>
            </a:r>
            <a:r>
              <a:rPr dirty="0" spc="-10"/>
              <a:t>disease.</a:t>
            </a:r>
          </a:p>
          <a:p>
            <a:pPr marL="532765" indent="-228600">
              <a:lnSpc>
                <a:spcPct val="100000"/>
              </a:lnSpc>
              <a:spcBef>
                <a:spcPts val="455"/>
              </a:spcBef>
              <a:buClr>
                <a:srgbClr val="F55E60"/>
              </a:buClr>
              <a:buFont typeface="Tahoma"/>
              <a:buChar char="●"/>
              <a:tabLst>
                <a:tab pos="532765" algn="l"/>
              </a:tabLst>
            </a:pPr>
            <a:r>
              <a:rPr dirty="0"/>
              <a:t>8)Nadi(Pulse)-Confimatory</a:t>
            </a:r>
            <a:r>
              <a:rPr dirty="0" spc="-160"/>
              <a:t> </a:t>
            </a:r>
            <a:r>
              <a:rPr dirty="0"/>
              <a:t>method</a:t>
            </a:r>
            <a:r>
              <a:rPr dirty="0" spc="5"/>
              <a:t> </a:t>
            </a:r>
            <a:r>
              <a:rPr dirty="0"/>
              <a:t>recorded</a:t>
            </a:r>
            <a:r>
              <a:rPr dirty="0" spc="-10"/>
              <a:t> </a:t>
            </a:r>
            <a:r>
              <a:rPr dirty="0"/>
              <a:t>on the</a:t>
            </a:r>
            <a:r>
              <a:rPr dirty="0" spc="20"/>
              <a:t> </a:t>
            </a:r>
            <a:r>
              <a:rPr dirty="0"/>
              <a:t>radial</a:t>
            </a:r>
            <a:r>
              <a:rPr dirty="0" spc="-35"/>
              <a:t> </a:t>
            </a:r>
            <a:r>
              <a:rPr dirty="0" spc="-10"/>
              <a:t>artery.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0247" y="686371"/>
            <a:ext cx="2315210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/>
              <a:t>Unani </a:t>
            </a:r>
            <a:r>
              <a:rPr dirty="0" sz="5400" spc="-50"/>
              <a:t>:</a:t>
            </a:r>
            <a:endParaRPr sz="5400"/>
          </a:p>
        </p:txBody>
      </p:sp>
      <p:grpSp>
        <p:nvGrpSpPr>
          <p:cNvPr id="3" name="object 3" descr=""/>
          <p:cNvGrpSpPr/>
          <p:nvPr/>
        </p:nvGrpSpPr>
        <p:grpSpPr>
          <a:xfrm>
            <a:off x="628446" y="2536412"/>
            <a:ext cx="3286760" cy="86995"/>
            <a:chOff x="628446" y="2536412"/>
            <a:chExt cx="3286760" cy="86995"/>
          </a:xfrm>
        </p:grpSpPr>
        <p:sp>
          <p:nvSpPr>
            <p:cNvPr id="4" name="object 4" descr=""/>
            <p:cNvSpPr/>
            <p:nvPr/>
          </p:nvSpPr>
          <p:spPr>
            <a:xfrm>
              <a:off x="647700" y="2560500"/>
              <a:ext cx="3248660" cy="41275"/>
            </a:xfrm>
            <a:custGeom>
              <a:avLst/>
              <a:gdLst/>
              <a:ahLst/>
              <a:cxnLst/>
              <a:rect l="l" t="t" r="r" b="b"/>
              <a:pathLst>
                <a:path w="3248660" h="41275">
                  <a:moveTo>
                    <a:pt x="949776" y="28"/>
                  </a:moveTo>
                  <a:lnTo>
                    <a:pt x="908617" y="0"/>
                  </a:lnTo>
                  <a:lnTo>
                    <a:pt x="868796" y="772"/>
                  </a:lnTo>
                  <a:lnTo>
                    <a:pt x="828237" y="2192"/>
                  </a:lnTo>
                  <a:lnTo>
                    <a:pt x="681380" y="8787"/>
                  </a:lnTo>
                  <a:lnTo>
                    <a:pt x="557024" y="13502"/>
                  </a:lnTo>
                  <a:lnTo>
                    <a:pt x="408641" y="19688"/>
                  </a:lnTo>
                  <a:lnTo>
                    <a:pt x="365138" y="21166"/>
                  </a:lnTo>
                  <a:lnTo>
                    <a:pt x="322275" y="22155"/>
                  </a:lnTo>
                  <a:lnTo>
                    <a:pt x="278650" y="22539"/>
                  </a:lnTo>
                  <a:lnTo>
                    <a:pt x="232860" y="22199"/>
                  </a:lnTo>
                  <a:lnTo>
                    <a:pt x="183503" y="21018"/>
                  </a:lnTo>
                  <a:lnTo>
                    <a:pt x="129176" y="18878"/>
                  </a:lnTo>
                  <a:lnTo>
                    <a:pt x="68475" y="15661"/>
                  </a:lnTo>
                  <a:lnTo>
                    <a:pt x="0" y="11249"/>
                  </a:lnTo>
                  <a:lnTo>
                    <a:pt x="368" y="18488"/>
                  </a:lnTo>
                  <a:lnTo>
                    <a:pt x="838" y="21282"/>
                  </a:lnTo>
                  <a:lnTo>
                    <a:pt x="0" y="30299"/>
                  </a:lnTo>
                  <a:lnTo>
                    <a:pt x="45362" y="30022"/>
                  </a:lnTo>
                  <a:lnTo>
                    <a:pt x="90248" y="30127"/>
                  </a:lnTo>
                  <a:lnTo>
                    <a:pt x="135110" y="30523"/>
                  </a:lnTo>
                  <a:lnTo>
                    <a:pt x="274084" y="32535"/>
                  </a:lnTo>
                  <a:lnTo>
                    <a:pt x="374923" y="33650"/>
                  </a:lnTo>
                  <a:lnTo>
                    <a:pt x="429158" y="33864"/>
                  </a:lnTo>
                  <a:lnTo>
                    <a:pt x="486542" y="33728"/>
                  </a:lnTo>
                  <a:lnTo>
                    <a:pt x="547528" y="33149"/>
                  </a:lnTo>
                  <a:lnTo>
                    <a:pt x="612568" y="32037"/>
                  </a:lnTo>
                  <a:lnTo>
                    <a:pt x="750859" y="28722"/>
                  </a:lnTo>
                  <a:lnTo>
                    <a:pt x="813691" y="28037"/>
                  </a:lnTo>
                  <a:lnTo>
                    <a:pt x="871372" y="28072"/>
                  </a:lnTo>
                  <a:lnTo>
                    <a:pt x="924660" y="28657"/>
                  </a:lnTo>
                  <a:lnTo>
                    <a:pt x="974313" y="29619"/>
                  </a:lnTo>
                  <a:lnTo>
                    <a:pt x="1109052" y="33053"/>
                  </a:lnTo>
                  <a:lnTo>
                    <a:pt x="1151752" y="33808"/>
                  </a:lnTo>
                  <a:lnTo>
                    <a:pt x="1194611" y="34081"/>
                  </a:lnTo>
                  <a:lnTo>
                    <a:pt x="1238386" y="33702"/>
                  </a:lnTo>
                  <a:lnTo>
                    <a:pt x="1283837" y="32499"/>
                  </a:lnTo>
                  <a:lnTo>
                    <a:pt x="1386092" y="27577"/>
                  </a:lnTo>
                  <a:lnTo>
                    <a:pt x="1433891" y="25827"/>
                  </a:lnTo>
                  <a:lnTo>
                    <a:pt x="1477030" y="24906"/>
                  </a:lnTo>
                  <a:lnTo>
                    <a:pt x="1517422" y="24673"/>
                  </a:lnTo>
                  <a:lnTo>
                    <a:pt x="1556977" y="24983"/>
                  </a:lnTo>
                  <a:lnTo>
                    <a:pt x="1745064" y="28820"/>
                  </a:lnTo>
                  <a:lnTo>
                    <a:pt x="1809111" y="29715"/>
                  </a:lnTo>
                  <a:lnTo>
                    <a:pt x="1883791" y="30299"/>
                  </a:lnTo>
                  <a:lnTo>
                    <a:pt x="1946653" y="30200"/>
                  </a:lnTo>
                  <a:lnTo>
                    <a:pt x="2008365" y="29419"/>
                  </a:lnTo>
                  <a:lnTo>
                    <a:pt x="2068759" y="28132"/>
                  </a:lnTo>
                  <a:lnTo>
                    <a:pt x="2127670" y="26511"/>
                  </a:lnTo>
                  <a:lnTo>
                    <a:pt x="2293826" y="21393"/>
                  </a:lnTo>
                  <a:lnTo>
                    <a:pt x="2345130" y="20182"/>
                  </a:lnTo>
                  <a:lnTo>
                    <a:pt x="2394115" y="19509"/>
                  </a:lnTo>
                  <a:lnTo>
                    <a:pt x="2440615" y="19547"/>
                  </a:lnTo>
                  <a:lnTo>
                    <a:pt x="2484462" y="20471"/>
                  </a:lnTo>
                  <a:lnTo>
                    <a:pt x="2525490" y="22455"/>
                  </a:lnTo>
                  <a:lnTo>
                    <a:pt x="2563531" y="25673"/>
                  </a:lnTo>
                  <a:lnTo>
                    <a:pt x="2598420" y="30299"/>
                  </a:lnTo>
                  <a:lnTo>
                    <a:pt x="2637678" y="35217"/>
                  </a:lnTo>
                  <a:lnTo>
                    <a:pt x="2683041" y="38509"/>
                  </a:lnTo>
                  <a:lnTo>
                    <a:pt x="2733329" y="40397"/>
                  </a:lnTo>
                  <a:lnTo>
                    <a:pt x="2787366" y="41100"/>
                  </a:lnTo>
                  <a:lnTo>
                    <a:pt x="2843974" y="40836"/>
                  </a:lnTo>
                  <a:lnTo>
                    <a:pt x="2901974" y="39826"/>
                  </a:lnTo>
                  <a:lnTo>
                    <a:pt x="2960188" y="38289"/>
                  </a:lnTo>
                  <a:lnTo>
                    <a:pt x="3171637" y="31264"/>
                  </a:lnTo>
                  <a:lnTo>
                    <a:pt x="3213257" y="30387"/>
                  </a:lnTo>
                  <a:lnTo>
                    <a:pt x="3248025" y="30299"/>
                  </a:lnTo>
                  <a:lnTo>
                    <a:pt x="3248405" y="21155"/>
                  </a:lnTo>
                  <a:lnTo>
                    <a:pt x="3247771" y="15948"/>
                  </a:lnTo>
                  <a:lnTo>
                    <a:pt x="3248025" y="11249"/>
                  </a:lnTo>
                  <a:lnTo>
                    <a:pt x="3194449" y="16484"/>
                  </a:lnTo>
                  <a:lnTo>
                    <a:pt x="3139700" y="19729"/>
                  </a:lnTo>
                  <a:lnTo>
                    <a:pt x="3084174" y="21271"/>
                  </a:lnTo>
                  <a:lnTo>
                    <a:pt x="3028265" y="21397"/>
                  </a:lnTo>
                  <a:lnTo>
                    <a:pt x="2972369" y="20393"/>
                  </a:lnTo>
                  <a:lnTo>
                    <a:pt x="2916880" y="18546"/>
                  </a:lnTo>
                  <a:lnTo>
                    <a:pt x="2862193" y="16142"/>
                  </a:lnTo>
                  <a:lnTo>
                    <a:pt x="2706901" y="8455"/>
                  </a:lnTo>
                  <a:lnTo>
                    <a:pt x="2659376" y="6689"/>
                  </a:lnTo>
                  <a:lnTo>
                    <a:pt x="2614630" y="5799"/>
                  </a:lnTo>
                  <a:lnTo>
                    <a:pt x="2573057" y="6072"/>
                  </a:lnTo>
                  <a:lnTo>
                    <a:pt x="2535052" y="7793"/>
                  </a:lnTo>
                  <a:lnTo>
                    <a:pt x="2458042" y="15697"/>
                  </a:lnTo>
                  <a:lnTo>
                    <a:pt x="2409773" y="18217"/>
                  </a:lnTo>
                  <a:lnTo>
                    <a:pt x="2357332" y="19143"/>
                  </a:lnTo>
                  <a:lnTo>
                    <a:pt x="2301846" y="18813"/>
                  </a:lnTo>
                  <a:lnTo>
                    <a:pt x="2244445" y="17562"/>
                  </a:lnTo>
                  <a:lnTo>
                    <a:pt x="2186257" y="15726"/>
                  </a:lnTo>
                  <a:lnTo>
                    <a:pt x="2072033" y="11644"/>
                  </a:lnTo>
                  <a:lnTo>
                    <a:pt x="2018254" y="10070"/>
                  </a:lnTo>
                  <a:lnTo>
                    <a:pt x="1968201" y="9256"/>
                  </a:lnTo>
                  <a:lnTo>
                    <a:pt x="1923004" y="9537"/>
                  </a:lnTo>
                  <a:lnTo>
                    <a:pt x="1883791" y="11249"/>
                  </a:lnTo>
                  <a:lnTo>
                    <a:pt x="1850698" y="13415"/>
                  </a:lnTo>
                  <a:lnTo>
                    <a:pt x="1813107" y="15515"/>
                  </a:lnTo>
                  <a:lnTo>
                    <a:pt x="1771452" y="17481"/>
                  </a:lnTo>
                  <a:lnTo>
                    <a:pt x="1726167" y="19247"/>
                  </a:lnTo>
                  <a:lnTo>
                    <a:pt x="1677686" y="20746"/>
                  </a:lnTo>
                  <a:lnTo>
                    <a:pt x="1626446" y="21913"/>
                  </a:lnTo>
                  <a:lnTo>
                    <a:pt x="1572879" y="22679"/>
                  </a:lnTo>
                  <a:lnTo>
                    <a:pt x="1517420" y="22979"/>
                  </a:lnTo>
                  <a:lnTo>
                    <a:pt x="1460505" y="22746"/>
                  </a:lnTo>
                  <a:lnTo>
                    <a:pt x="1402568" y="21913"/>
                  </a:lnTo>
                  <a:lnTo>
                    <a:pt x="1344043" y="20413"/>
                  </a:lnTo>
                  <a:lnTo>
                    <a:pt x="1285365" y="18180"/>
                  </a:lnTo>
                  <a:lnTo>
                    <a:pt x="1226969" y="15148"/>
                  </a:lnTo>
                  <a:lnTo>
                    <a:pt x="1102028" y="6469"/>
                  </a:lnTo>
                  <a:lnTo>
                    <a:pt x="1044406" y="3108"/>
                  </a:lnTo>
                  <a:lnTo>
                    <a:pt x="994347" y="1013"/>
                  </a:lnTo>
                  <a:lnTo>
                    <a:pt x="949776" y="28"/>
                  </a:lnTo>
                  <a:close/>
                </a:path>
              </a:pathLst>
            </a:custGeom>
            <a:solidFill>
              <a:srgbClr val="273B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47496" y="2555462"/>
              <a:ext cx="3248660" cy="48895"/>
            </a:xfrm>
            <a:custGeom>
              <a:avLst/>
              <a:gdLst/>
              <a:ahLst/>
              <a:cxnLst/>
              <a:rect l="l" t="t" r="r" b="b"/>
              <a:pathLst>
                <a:path w="3248660" h="48894">
                  <a:moveTo>
                    <a:pt x="203" y="16287"/>
                  </a:moveTo>
                  <a:lnTo>
                    <a:pt x="59712" y="11068"/>
                  </a:lnTo>
                  <a:lnTo>
                    <a:pt x="118295" y="6886"/>
                  </a:lnTo>
                  <a:lnTo>
                    <a:pt x="175789" y="3714"/>
                  </a:lnTo>
                  <a:lnTo>
                    <a:pt x="232030" y="1527"/>
                  </a:lnTo>
                  <a:lnTo>
                    <a:pt x="286856" y="298"/>
                  </a:lnTo>
                  <a:lnTo>
                    <a:pt x="340104" y="0"/>
                  </a:lnTo>
                  <a:lnTo>
                    <a:pt x="391610" y="606"/>
                  </a:lnTo>
                  <a:lnTo>
                    <a:pt x="441213" y="2091"/>
                  </a:lnTo>
                  <a:lnTo>
                    <a:pt x="488748" y="4429"/>
                  </a:lnTo>
                  <a:lnTo>
                    <a:pt x="534053" y="7591"/>
                  </a:lnTo>
                  <a:lnTo>
                    <a:pt x="576965" y="11553"/>
                  </a:lnTo>
                  <a:lnTo>
                    <a:pt x="617321" y="16287"/>
                  </a:lnTo>
                  <a:lnTo>
                    <a:pt x="654127" y="20343"/>
                  </a:lnTo>
                  <a:lnTo>
                    <a:pt x="692612" y="23174"/>
                  </a:lnTo>
                  <a:lnTo>
                    <a:pt x="732916" y="24929"/>
                  </a:lnTo>
                  <a:lnTo>
                    <a:pt x="775179" y="25758"/>
                  </a:lnTo>
                  <a:lnTo>
                    <a:pt x="819543" y="25811"/>
                  </a:lnTo>
                  <a:lnTo>
                    <a:pt x="866147" y="25239"/>
                  </a:lnTo>
                  <a:lnTo>
                    <a:pt x="915132" y="24190"/>
                  </a:lnTo>
                  <a:lnTo>
                    <a:pt x="966638" y="22815"/>
                  </a:lnTo>
                  <a:lnTo>
                    <a:pt x="1020806" y="21263"/>
                  </a:lnTo>
                  <a:lnTo>
                    <a:pt x="1077775" y="19685"/>
                  </a:lnTo>
                  <a:lnTo>
                    <a:pt x="1137688" y="18229"/>
                  </a:lnTo>
                  <a:lnTo>
                    <a:pt x="1200682" y="17047"/>
                  </a:lnTo>
                  <a:lnTo>
                    <a:pt x="1266901" y="16287"/>
                  </a:lnTo>
                  <a:lnTo>
                    <a:pt x="1332636" y="16044"/>
                  </a:lnTo>
                  <a:lnTo>
                    <a:pt x="1394409" y="16238"/>
                  </a:lnTo>
                  <a:lnTo>
                    <a:pt x="1452696" y="16761"/>
                  </a:lnTo>
                  <a:lnTo>
                    <a:pt x="1507975" y="17505"/>
                  </a:lnTo>
                  <a:lnTo>
                    <a:pt x="1560725" y="18361"/>
                  </a:lnTo>
                  <a:lnTo>
                    <a:pt x="1611424" y="19223"/>
                  </a:lnTo>
                  <a:lnTo>
                    <a:pt x="1660549" y="19980"/>
                  </a:lnTo>
                  <a:lnTo>
                    <a:pt x="1708578" y="20526"/>
                  </a:lnTo>
                  <a:lnTo>
                    <a:pt x="1755990" y="20751"/>
                  </a:lnTo>
                  <a:lnTo>
                    <a:pt x="1803262" y="20548"/>
                  </a:lnTo>
                  <a:lnTo>
                    <a:pt x="1850871" y="19809"/>
                  </a:lnTo>
                  <a:lnTo>
                    <a:pt x="1899298" y="18424"/>
                  </a:lnTo>
                  <a:lnTo>
                    <a:pt x="1949018" y="16287"/>
                  </a:lnTo>
                  <a:lnTo>
                    <a:pt x="2000571" y="14354"/>
                  </a:lnTo>
                  <a:lnTo>
                    <a:pt x="2053886" y="13514"/>
                  </a:lnTo>
                  <a:lnTo>
                    <a:pt x="2108524" y="13556"/>
                  </a:lnTo>
                  <a:lnTo>
                    <a:pt x="2164046" y="14271"/>
                  </a:lnTo>
                  <a:lnTo>
                    <a:pt x="2220014" y="15448"/>
                  </a:lnTo>
                  <a:lnTo>
                    <a:pt x="2275987" y="16877"/>
                  </a:lnTo>
                  <a:lnTo>
                    <a:pt x="2331529" y="18348"/>
                  </a:lnTo>
                  <a:lnTo>
                    <a:pt x="2386200" y="19652"/>
                  </a:lnTo>
                  <a:lnTo>
                    <a:pt x="2439561" y="20576"/>
                  </a:lnTo>
                  <a:lnTo>
                    <a:pt x="2491174" y="20912"/>
                  </a:lnTo>
                  <a:lnTo>
                    <a:pt x="2540600" y="20450"/>
                  </a:lnTo>
                  <a:lnTo>
                    <a:pt x="2587400" y="18978"/>
                  </a:lnTo>
                  <a:lnTo>
                    <a:pt x="2631135" y="16287"/>
                  </a:lnTo>
                  <a:lnTo>
                    <a:pt x="2679012" y="13326"/>
                  </a:lnTo>
                  <a:lnTo>
                    <a:pt x="2730856" y="11604"/>
                  </a:lnTo>
                  <a:lnTo>
                    <a:pt x="2785670" y="10912"/>
                  </a:lnTo>
                  <a:lnTo>
                    <a:pt x="2842458" y="11038"/>
                  </a:lnTo>
                  <a:lnTo>
                    <a:pt x="2900223" y="11773"/>
                  </a:lnTo>
                  <a:lnTo>
                    <a:pt x="2957969" y="12906"/>
                  </a:lnTo>
                  <a:lnTo>
                    <a:pt x="3014699" y="14227"/>
                  </a:lnTo>
                  <a:lnTo>
                    <a:pt x="3069416" y="15525"/>
                  </a:lnTo>
                  <a:lnTo>
                    <a:pt x="3121125" y="16591"/>
                  </a:lnTo>
                  <a:lnTo>
                    <a:pt x="3168827" y="17213"/>
                  </a:lnTo>
                  <a:lnTo>
                    <a:pt x="3211527" y="17182"/>
                  </a:lnTo>
                  <a:lnTo>
                    <a:pt x="3248228" y="16287"/>
                  </a:lnTo>
                  <a:lnTo>
                    <a:pt x="3247466" y="24796"/>
                  </a:lnTo>
                  <a:lnTo>
                    <a:pt x="3247847" y="28860"/>
                  </a:lnTo>
                  <a:lnTo>
                    <a:pt x="3248228" y="35337"/>
                  </a:lnTo>
                  <a:lnTo>
                    <a:pt x="3209201" y="36115"/>
                  </a:lnTo>
                  <a:lnTo>
                    <a:pt x="3164075" y="36344"/>
                  </a:lnTo>
                  <a:lnTo>
                    <a:pt x="3113913" y="36130"/>
                  </a:lnTo>
                  <a:lnTo>
                    <a:pt x="3059777" y="35582"/>
                  </a:lnTo>
                  <a:lnTo>
                    <a:pt x="3002729" y="34806"/>
                  </a:lnTo>
                  <a:lnTo>
                    <a:pt x="2943833" y="33911"/>
                  </a:lnTo>
                  <a:lnTo>
                    <a:pt x="2884150" y="33004"/>
                  </a:lnTo>
                  <a:lnTo>
                    <a:pt x="2824744" y="32192"/>
                  </a:lnTo>
                  <a:lnTo>
                    <a:pt x="2766676" y="31582"/>
                  </a:lnTo>
                  <a:lnTo>
                    <a:pt x="2711008" y="31283"/>
                  </a:lnTo>
                  <a:lnTo>
                    <a:pt x="2658805" y="31401"/>
                  </a:lnTo>
                  <a:lnTo>
                    <a:pt x="2611127" y="32045"/>
                  </a:lnTo>
                  <a:lnTo>
                    <a:pt x="2569037" y="33321"/>
                  </a:lnTo>
                  <a:lnTo>
                    <a:pt x="2533599" y="35337"/>
                  </a:lnTo>
                  <a:lnTo>
                    <a:pt x="2500283" y="37023"/>
                  </a:lnTo>
                  <a:lnTo>
                    <a:pt x="2424431" y="36758"/>
                  </a:lnTo>
                  <a:lnTo>
                    <a:pt x="2382084" y="35326"/>
                  </a:lnTo>
                  <a:lnTo>
                    <a:pt x="2336917" y="33375"/>
                  </a:lnTo>
                  <a:lnTo>
                    <a:pt x="2289023" y="31165"/>
                  </a:lnTo>
                  <a:lnTo>
                    <a:pt x="2238498" y="28955"/>
                  </a:lnTo>
                  <a:lnTo>
                    <a:pt x="2185437" y="27006"/>
                  </a:lnTo>
                  <a:lnTo>
                    <a:pt x="2129933" y="25578"/>
                  </a:lnTo>
                  <a:lnTo>
                    <a:pt x="2072081" y="24929"/>
                  </a:lnTo>
                  <a:lnTo>
                    <a:pt x="2011978" y="25321"/>
                  </a:lnTo>
                  <a:lnTo>
                    <a:pt x="1949716" y="27013"/>
                  </a:lnTo>
                  <a:lnTo>
                    <a:pt x="1885390" y="30265"/>
                  </a:lnTo>
                  <a:lnTo>
                    <a:pt x="1819097" y="35337"/>
                  </a:lnTo>
                  <a:lnTo>
                    <a:pt x="1751268" y="40941"/>
                  </a:lnTo>
                  <a:lnTo>
                    <a:pt x="1691665" y="44826"/>
                  </a:lnTo>
                  <a:lnTo>
                    <a:pt x="1638857" y="47204"/>
                  </a:lnTo>
                  <a:lnTo>
                    <a:pt x="1591412" y="48292"/>
                  </a:lnTo>
                  <a:lnTo>
                    <a:pt x="1547897" y="48302"/>
                  </a:lnTo>
                  <a:lnTo>
                    <a:pt x="1506882" y="47450"/>
                  </a:lnTo>
                  <a:lnTo>
                    <a:pt x="1466935" y="45949"/>
                  </a:lnTo>
                  <a:lnTo>
                    <a:pt x="1426623" y="44015"/>
                  </a:lnTo>
                  <a:lnTo>
                    <a:pt x="1384516" y="41861"/>
                  </a:lnTo>
                  <a:lnTo>
                    <a:pt x="1339181" y="39702"/>
                  </a:lnTo>
                  <a:lnTo>
                    <a:pt x="1289186" y="37752"/>
                  </a:lnTo>
                  <a:lnTo>
                    <a:pt x="1233100" y="36226"/>
                  </a:lnTo>
                  <a:lnTo>
                    <a:pt x="1169492" y="35337"/>
                  </a:lnTo>
                  <a:lnTo>
                    <a:pt x="1131004" y="35189"/>
                  </a:lnTo>
                  <a:lnTo>
                    <a:pt x="1092163" y="35286"/>
                  </a:lnTo>
                  <a:lnTo>
                    <a:pt x="1052859" y="35595"/>
                  </a:lnTo>
                  <a:lnTo>
                    <a:pt x="1012983" y="36082"/>
                  </a:lnTo>
                  <a:lnTo>
                    <a:pt x="972424" y="36715"/>
                  </a:lnTo>
                  <a:lnTo>
                    <a:pt x="931072" y="37461"/>
                  </a:lnTo>
                  <a:lnTo>
                    <a:pt x="888817" y="38287"/>
                  </a:lnTo>
                  <a:lnTo>
                    <a:pt x="845550" y="39159"/>
                  </a:lnTo>
                  <a:lnTo>
                    <a:pt x="801160" y="40044"/>
                  </a:lnTo>
                  <a:lnTo>
                    <a:pt x="755537" y="40910"/>
                  </a:lnTo>
                  <a:lnTo>
                    <a:pt x="708571" y="41723"/>
                  </a:lnTo>
                  <a:lnTo>
                    <a:pt x="660152" y="42451"/>
                  </a:lnTo>
                  <a:lnTo>
                    <a:pt x="610171" y="43060"/>
                  </a:lnTo>
                  <a:lnTo>
                    <a:pt x="558517" y="43516"/>
                  </a:lnTo>
                  <a:lnTo>
                    <a:pt x="505080" y="43788"/>
                  </a:lnTo>
                  <a:lnTo>
                    <a:pt x="449750" y="43842"/>
                  </a:lnTo>
                  <a:lnTo>
                    <a:pt x="392418" y="43645"/>
                  </a:lnTo>
                  <a:lnTo>
                    <a:pt x="332972" y="43164"/>
                  </a:lnTo>
                  <a:lnTo>
                    <a:pt x="271304" y="42365"/>
                  </a:lnTo>
                  <a:lnTo>
                    <a:pt x="207303" y="41216"/>
                  </a:lnTo>
                  <a:lnTo>
                    <a:pt x="140859" y="39684"/>
                  </a:lnTo>
                  <a:lnTo>
                    <a:pt x="71862" y="37735"/>
                  </a:lnTo>
                  <a:lnTo>
                    <a:pt x="203" y="35337"/>
                  </a:lnTo>
                  <a:lnTo>
                    <a:pt x="152" y="29241"/>
                  </a:lnTo>
                  <a:lnTo>
                    <a:pt x="0" y="23018"/>
                  </a:lnTo>
                  <a:lnTo>
                    <a:pt x="203" y="16287"/>
                  </a:lnTo>
                  <a:close/>
                </a:path>
                <a:path w="3248660" h="48894">
                  <a:moveTo>
                    <a:pt x="203" y="16287"/>
                  </a:moveTo>
                  <a:lnTo>
                    <a:pt x="68679" y="20699"/>
                  </a:lnTo>
                  <a:lnTo>
                    <a:pt x="129379" y="23916"/>
                  </a:lnTo>
                  <a:lnTo>
                    <a:pt x="183706" y="26056"/>
                  </a:lnTo>
                  <a:lnTo>
                    <a:pt x="233063" y="27237"/>
                  </a:lnTo>
                  <a:lnTo>
                    <a:pt x="278853" y="27577"/>
                  </a:lnTo>
                  <a:lnTo>
                    <a:pt x="322478" y="27193"/>
                  </a:lnTo>
                  <a:lnTo>
                    <a:pt x="365341" y="26204"/>
                  </a:lnTo>
                  <a:lnTo>
                    <a:pt x="408844" y="24726"/>
                  </a:lnTo>
                  <a:lnTo>
                    <a:pt x="454392" y="22877"/>
                  </a:lnTo>
                  <a:lnTo>
                    <a:pt x="503385" y="20776"/>
                  </a:lnTo>
                  <a:lnTo>
                    <a:pt x="557227" y="18540"/>
                  </a:lnTo>
                  <a:lnTo>
                    <a:pt x="617321" y="16287"/>
                  </a:lnTo>
                  <a:lnTo>
                    <a:pt x="681584" y="13825"/>
                  </a:lnTo>
                  <a:lnTo>
                    <a:pt x="736808" y="11392"/>
                  </a:lnTo>
                  <a:lnTo>
                    <a:pt x="785068" y="9142"/>
                  </a:lnTo>
                  <a:lnTo>
                    <a:pt x="828440" y="7230"/>
                  </a:lnTo>
                  <a:lnTo>
                    <a:pt x="868999" y="5810"/>
                  </a:lnTo>
                  <a:lnTo>
                    <a:pt x="908821" y="5038"/>
                  </a:lnTo>
                  <a:lnTo>
                    <a:pt x="949979" y="5066"/>
                  </a:lnTo>
                  <a:lnTo>
                    <a:pt x="994551" y="6051"/>
                  </a:lnTo>
                  <a:lnTo>
                    <a:pt x="1044610" y="8146"/>
                  </a:lnTo>
                  <a:lnTo>
                    <a:pt x="1102232" y="11507"/>
                  </a:lnTo>
                  <a:lnTo>
                    <a:pt x="1169492" y="16287"/>
                  </a:lnTo>
                  <a:lnTo>
                    <a:pt x="1227172" y="20186"/>
                  </a:lnTo>
                  <a:lnTo>
                    <a:pt x="1285568" y="23219"/>
                  </a:lnTo>
                  <a:lnTo>
                    <a:pt x="1344246" y="25451"/>
                  </a:lnTo>
                  <a:lnTo>
                    <a:pt x="1402771" y="26951"/>
                  </a:lnTo>
                  <a:lnTo>
                    <a:pt x="1460708" y="27784"/>
                  </a:lnTo>
                  <a:lnTo>
                    <a:pt x="1517624" y="28017"/>
                  </a:lnTo>
                  <a:lnTo>
                    <a:pt x="1573082" y="27717"/>
                  </a:lnTo>
                  <a:lnTo>
                    <a:pt x="1626649" y="26951"/>
                  </a:lnTo>
                  <a:lnTo>
                    <a:pt x="1677890" y="25784"/>
                  </a:lnTo>
                  <a:lnTo>
                    <a:pt x="1726370" y="24285"/>
                  </a:lnTo>
                  <a:lnTo>
                    <a:pt x="1771655" y="22519"/>
                  </a:lnTo>
                  <a:lnTo>
                    <a:pt x="1813311" y="20553"/>
                  </a:lnTo>
                  <a:lnTo>
                    <a:pt x="1883994" y="16287"/>
                  </a:lnTo>
                  <a:lnTo>
                    <a:pt x="1923207" y="14575"/>
                  </a:lnTo>
                  <a:lnTo>
                    <a:pt x="1968405" y="14294"/>
                  </a:lnTo>
                  <a:lnTo>
                    <a:pt x="2018457" y="15109"/>
                  </a:lnTo>
                  <a:lnTo>
                    <a:pt x="2072236" y="16682"/>
                  </a:lnTo>
                  <a:lnTo>
                    <a:pt x="2128613" y="18680"/>
                  </a:lnTo>
                  <a:lnTo>
                    <a:pt x="2186460" y="20764"/>
                  </a:lnTo>
                  <a:lnTo>
                    <a:pt x="2244648" y="22600"/>
                  </a:lnTo>
                  <a:lnTo>
                    <a:pt x="2302049" y="23851"/>
                  </a:lnTo>
                  <a:lnTo>
                    <a:pt x="2357535" y="24181"/>
                  </a:lnTo>
                  <a:lnTo>
                    <a:pt x="2409977" y="23255"/>
                  </a:lnTo>
                  <a:lnTo>
                    <a:pt x="2458246" y="20735"/>
                  </a:lnTo>
                  <a:lnTo>
                    <a:pt x="2501214" y="16287"/>
                  </a:lnTo>
                  <a:lnTo>
                    <a:pt x="2535255" y="12831"/>
                  </a:lnTo>
                  <a:lnTo>
                    <a:pt x="2573260" y="11110"/>
                  </a:lnTo>
                  <a:lnTo>
                    <a:pt x="2614833" y="10837"/>
                  </a:lnTo>
                  <a:lnTo>
                    <a:pt x="2659580" y="11727"/>
                  </a:lnTo>
                  <a:lnTo>
                    <a:pt x="2707104" y="13493"/>
                  </a:lnTo>
                  <a:lnTo>
                    <a:pt x="2757012" y="15848"/>
                  </a:lnTo>
                  <a:lnTo>
                    <a:pt x="2808908" y="18506"/>
                  </a:lnTo>
                  <a:lnTo>
                    <a:pt x="2862396" y="21180"/>
                  </a:lnTo>
                  <a:lnTo>
                    <a:pt x="2917083" y="23584"/>
                  </a:lnTo>
                  <a:lnTo>
                    <a:pt x="2972572" y="25431"/>
                  </a:lnTo>
                  <a:lnTo>
                    <a:pt x="3028468" y="26435"/>
                  </a:lnTo>
                  <a:lnTo>
                    <a:pt x="3084377" y="26309"/>
                  </a:lnTo>
                  <a:lnTo>
                    <a:pt x="3139904" y="24767"/>
                  </a:lnTo>
                  <a:lnTo>
                    <a:pt x="3194652" y="21522"/>
                  </a:lnTo>
                  <a:lnTo>
                    <a:pt x="3248228" y="16287"/>
                  </a:lnTo>
                  <a:lnTo>
                    <a:pt x="3247974" y="20986"/>
                  </a:lnTo>
                  <a:lnTo>
                    <a:pt x="3248609" y="26193"/>
                  </a:lnTo>
                  <a:lnTo>
                    <a:pt x="3248228" y="35337"/>
                  </a:lnTo>
                  <a:lnTo>
                    <a:pt x="3213460" y="35425"/>
                  </a:lnTo>
                  <a:lnTo>
                    <a:pt x="3171840" y="36302"/>
                  </a:lnTo>
                  <a:lnTo>
                    <a:pt x="3124545" y="37751"/>
                  </a:lnTo>
                  <a:lnTo>
                    <a:pt x="3072753" y="39551"/>
                  </a:lnTo>
                  <a:lnTo>
                    <a:pt x="3017643" y="41483"/>
                  </a:lnTo>
                  <a:lnTo>
                    <a:pt x="2960391" y="43327"/>
                  </a:lnTo>
                  <a:lnTo>
                    <a:pt x="2902177" y="44864"/>
                  </a:lnTo>
                  <a:lnTo>
                    <a:pt x="2844177" y="45874"/>
                  </a:lnTo>
                  <a:lnTo>
                    <a:pt x="2787570" y="46138"/>
                  </a:lnTo>
                  <a:lnTo>
                    <a:pt x="2733533" y="45435"/>
                  </a:lnTo>
                  <a:lnTo>
                    <a:pt x="2683244" y="43548"/>
                  </a:lnTo>
                  <a:lnTo>
                    <a:pt x="2637881" y="40255"/>
                  </a:lnTo>
                  <a:lnTo>
                    <a:pt x="2598623" y="35337"/>
                  </a:lnTo>
                  <a:lnTo>
                    <a:pt x="2563735" y="30711"/>
                  </a:lnTo>
                  <a:lnTo>
                    <a:pt x="2525693" y="27493"/>
                  </a:lnTo>
                  <a:lnTo>
                    <a:pt x="2484666" y="25509"/>
                  </a:lnTo>
                  <a:lnTo>
                    <a:pt x="2440818" y="24585"/>
                  </a:lnTo>
                  <a:lnTo>
                    <a:pt x="2394319" y="24547"/>
                  </a:lnTo>
                  <a:lnTo>
                    <a:pt x="2345333" y="25220"/>
                  </a:lnTo>
                  <a:lnTo>
                    <a:pt x="2294029" y="26431"/>
                  </a:lnTo>
                  <a:lnTo>
                    <a:pt x="2240573" y="28006"/>
                  </a:lnTo>
                  <a:lnTo>
                    <a:pt x="2185132" y="29770"/>
                  </a:lnTo>
                  <a:lnTo>
                    <a:pt x="2127873" y="31549"/>
                  </a:lnTo>
                  <a:lnTo>
                    <a:pt x="2068963" y="33170"/>
                  </a:lnTo>
                  <a:lnTo>
                    <a:pt x="2008568" y="34458"/>
                  </a:lnTo>
                  <a:lnTo>
                    <a:pt x="1946856" y="35238"/>
                  </a:lnTo>
                  <a:lnTo>
                    <a:pt x="1883994" y="35337"/>
                  </a:lnTo>
                  <a:lnTo>
                    <a:pt x="1809314" y="34753"/>
                  </a:lnTo>
                  <a:lnTo>
                    <a:pt x="1745267" y="33858"/>
                  </a:lnTo>
                  <a:lnTo>
                    <a:pt x="1689942" y="32795"/>
                  </a:lnTo>
                  <a:lnTo>
                    <a:pt x="1641427" y="31706"/>
                  </a:lnTo>
                  <a:lnTo>
                    <a:pt x="1597810" y="30734"/>
                  </a:lnTo>
                  <a:lnTo>
                    <a:pt x="1557180" y="30022"/>
                  </a:lnTo>
                  <a:lnTo>
                    <a:pt x="1517625" y="29711"/>
                  </a:lnTo>
                  <a:lnTo>
                    <a:pt x="1477233" y="29944"/>
                  </a:lnTo>
                  <a:lnTo>
                    <a:pt x="1434094" y="30865"/>
                  </a:lnTo>
                  <a:lnTo>
                    <a:pt x="1386295" y="32615"/>
                  </a:lnTo>
                  <a:lnTo>
                    <a:pt x="1331925" y="35337"/>
                  </a:lnTo>
                  <a:lnTo>
                    <a:pt x="1284040" y="37537"/>
                  </a:lnTo>
                  <a:lnTo>
                    <a:pt x="1238590" y="38740"/>
                  </a:lnTo>
                  <a:lnTo>
                    <a:pt x="1194814" y="39120"/>
                  </a:lnTo>
                  <a:lnTo>
                    <a:pt x="1151955" y="38846"/>
                  </a:lnTo>
                  <a:lnTo>
                    <a:pt x="1109255" y="38091"/>
                  </a:lnTo>
                  <a:lnTo>
                    <a:pt x="1065954" y="37027"/>
                  </a:lnTo>
                  <a:lnTo>
                    <a:pt x="1021294" y="35825"/>
                  </a:lnTo>
                  <a:lnTo>
                    <a:pt x="974517" y="34657"/>
                  </a:lnTo>
                  <a:lnTo>
                    <a:pt x="924863" y="33695"/>
                  </a:lnTo>
                  <a:lnTo>
                    <a:pt x="871575" y="33111"/>
                  </a:lnTo>
                  <a:lnTo>
                    <a:pt x="813895" y="33075"/>
                  </a:lnTo>
                  <a:lnTo>
                    <a:pt x="751062" y="33760"/>
                  </a:lnTo>
                  <a:lnTo>
                    <a:pt x="682320" y="35337"/>
                  </a:lnTo>
                  <a:lnTo>
                    <a:pt x="612771" y="37075"/>
                  </a:lnTo>
                  <a:lnTo>
                    <a:pt x="547731" y="38187"/>
                  </a:lnTo>
                  <a:lnTo>
                    <a:pt x="486745" y="38766"/>
                  </a:lnTo>
                  <a:lnTo>
                    <a:pt x="429361" y="38902"/>
                  </a:lnTo>
                  <a:lnTo>
                    <a:pt x="375126" y="38688"/>
                  </a:lnTo>
                  <a:lnTo>
                    <a:pt x="323586" y="38214"/>
                  </a:lnTo>
                  <a:lnTo>
                    <a:pt x="274287" y="37573"/>
                  </a:lnTo>
                  <a:lnTo>
                    <a:pt x="226778" y="36856"/>
                  </a:lnTo>
                  <a:lnTo>
                    <a:pt x="180604" y="36155"/>
                  </a:lnTo>
                  <a:lnTo>
                    <a:pt x="135313" y="35561"/>
                  </a:lnTo>
                  <a:lnTo>
                    <a:pt x="90451" y="35166"/>
                  </a:lnTo>
                  <a:lnTo>
                    <a:pt x="45565" y="35060"/>
                  </a:lnTo>
                  <a:lnTo>
                    <a:pt x="203" y="35337"/>
                  </a:lnTo>
                  <a:lnTo>
                    <a:pt x="1041" y="26320"/>
                  </a:lnTo>
                  <a:lnTo>
                    <a:pt x="571" y="23526"/>
                  </a:lnTo>
                  <a:lnTo>
                    <a:pt x="203" y="16287"/>
                  </a:lnTo>
                  <a:close/>
                </a:path>
              </a:pathLst>
            </a:custGeom>
            <a:ln w="38100">
              <a:solidFill>
                <a:srgbClr val="273B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10247" y="3578225"/>
            <a:ext cx="1226185" cy="3581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30"/>
              </a:spcBef>
              <a:buClr>
                <a:srgbClr val="F55E60"/>
              </a:buClr>
              <a:buFont typeface="Tahoma"/>
              <a:buChar char="●"/>
              <a:tabLst>
                <a:tab pos="241300" algn="l"/>
              </a:tabLst>
            </a:pP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Origins</a:t>
            </a:r>
            <a:endParaRPr sz="2150">
              <a:latin typeface="Palatino Linotype"/>
              <a:cs typeface="Palatino Linotyp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10247" y="2739453"/>
            <a:ext cx="3241675" cy="1664335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241300" marR="22225" indent="-228600">
              <a:lnSpc>
                <a:spcPct val="72800"/>
              </a:lnSpc>
              <a:spcBef>
                <a:spcPts val="830"/>
              </a:spcBef>
              <a:buClr>
                <a:srgbClr val="F55E60"/>
              </a:buClr>
              <a:buFont typeface="Tahoma"/>
              <a:buChar char="●"/>
              <a:tabLst>
                <a:tab pos="241300" algn="l"/>
              </a:tabLst>
            </a:pP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Also</a:t>
            </a:r>
            <a:r>
              <a:rPr dirty="0" sz="215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called</a:t>
            </a:r>
            <a:r>
              <a:rPr dirty="0" sz="2150" spc="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as</a:t>
            </a:r>
            <a:r>
              <a:rPr dirty="0" sz="21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'Unani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tibb</a:t>
            </a:r>
            <a:r>
              <a:rPr dirty="0" sz="2150" spc="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,Arabian</a:t>
            </a:r>
            <a:r>
              <a:rPr dirty="0" sz="2150" spc="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medicine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or</a:t>
            </a:r>
            <a:r>
              <a:rPr dirty="0" sz="2150" spc="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Islamic</a:t>
            </a:r>
            <a:r>
              <a:rPr dirty="0" sz="2150" spc="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medicine'.</a:t>
            </a:r>
            <a:endParaRPr sz="215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Palatino Linotype"/>
              <a:cs typeface="Palatino Linotype"/>
            </a:endParaRPr>
          </a:p>
          <a:p>
            <a:pPr marL="241300" marR="5080">
              <a:lnSpc>
                <a:spcPct val="72800"/>
              </a:lnSpc>
            </a:pP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150" spc="1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Unani</a:t>
            </a:r>
            <a:r>
              <a:rPr dirty="0" sz="2150" spc="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Medicine</a:t>
            </a:r>
            <a:r>
              <a:rPr dirty="0" sz="2150" spc="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25" b="1">
                <a:solidFill>
                  <a:srgbClr val="5E696C"/>
                </a:solidFill>
                <a:latin typeface="Palatino Linotype"/>
                <a:cs typeface="Palatino Linotype"/>
              </a:rPr>
              <a:t>are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found</a:t>
            </a:r>
            <a:r>
              <a:rPr dirty="0" sz="2150" spc="1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in</a:t>
            </a:r>
            <a:r>
              <a:rPr dirty="0" sz="2150" spc="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150" spc="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doctorines</a:t>
            </a:r>
            <a:endParaRPr sz="2150">
              <a:latin typeface="Palatino Linotype"/>
              <a:cs typeface="Palatino Linotyp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38847" y="4283964"/>
            <a:ext cx="2624455" cy="3581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150" spc="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1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ancient</a:t>
            </a:r>
            <a:r>
              <a:rPr dirty="0" sz="215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20" b="1">
                <a:solidFill>
                  <a:srgbClr val="5E696C"/>
                </a:solidFill>
                <a:latin typeface="Palatino Linotype"/>
                <a:cs typeface="Palatino Linotype"/>
              </a:rPr>
              <a:t>Greek</a:t>
            </a:r>
            <a:endParaRPr sz="2150">
              <a:latin typeface="Palatino Linotype"/>
              <a:cs typeface="Palatino Linotyp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38847" y="4512945"/>
            <a:ext cx="3014980" cy="596265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79375" marR="5080" indent="-67310">
              <a:lnSpc>
                <a:spcPct val="72800"/>
              </a:lnSpc>
              <a:spcBef>
                <a:spcPts val="830"/>
              </a:spcBef>
            </a:pP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physicians</a:t>
            </a:r>
            <a:r>
              <a:rPr dirty="0" sz="2150" spc="2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Hippocrates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150" spc="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Galen.</a:t>
            </a:r>
            <a:endParaRPr sz="2150">
              <a:latin typeface="Palatino Linotype"/>
              <a:cs typeface="Palatino Linotype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7725" y="838200"/>
            <a:ext cx="68961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521652"/>
            <a:ext cx="229552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-10"/>
              <a:t>Origin:</a:t>
            </a:r>
            <a:endParaRPr sz="54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464" y="1630626"/>
            <a:ext cx="10901057" cy="10484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17575" y="1819607"/>
            <a:ext cx="9665335" cy="161925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894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Unani</a:t>
            </a:r>
            <a:r>
              <a:rPr dirty="0" sz="2150" spc="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system</a:t>
            </a:r>
            <a:r>
              <a:rPr dirty="0" sz="21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originated</a:t>
            </a:r>
            <a:r>
              <a:rPr dirty="0" sz="2150" spc="1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in</a:t>
            </a:r>
            <a:r>
              <a:rPr dirty="0" sz="2150" spc="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Greece.</a:t>
            </a:r>
            <a:endParaRPr sz="2150">
              <a:latin typeface="Palatino Linotype"/>
              <a:cs typeface="Palatino Linotype"/>
            </a:endParaRPr>
          </a:p>
          <a:p>
            <a:pPr marL="241300" marR="5080" indent="-229235">
              <a:lnSpc>
                <a:spcPts val="2410"/>
              </a:lnSpc>
              <a:spcBef>
                <a:spcPts val="1025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1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teachings</a:t>
            </a:r>
            <a:r>
              <a:rPr dirty="0" sz="2150" spc="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150" spc="1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Greek</a:t>
            </a:r>
            <a:r>
              <a:rPr dirty="0" sz="2150" spc="1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physicians</a:t>
            </a:r>
            <a:r>
              <a:rPr dirty="0" sz="2150" spc="1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Hippocrates</a:t>
            </a:r>
            <a:r>
              <a:rPr dirty="0" sz="2150" spc="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150" spc="1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Galen</a:t>
            </a:r>
            <a:r>
              <a:rPr dirty="0" sz="2150" spc="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form</a:t>
            </a:r>
            <a:r>
              <a:rPr dirty="0" sz="2150" spc="1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150" spc="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basis</a:t>
            </a:r>
            <a:r>
              <a:rPr dirty="0" sz="215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25" b="1">
                <a:solidFill>
                  <a:srgbClr val="5E696C"/>
                </a:solidFill>
                <a:latin typeface="Palatino Linotype"/>
                <a:cs typeface="Palatino Linotype"/>
              </a:rPr>
              <a:t>of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theoretical</a:t>
            </a:r>
            <a:r>
              <a:rPr dirty="0" sz="2150" spc="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framework</a:t>
            </a:r>
            <a:r>
              <a:rPr dirty="0" sz="2150" spc="2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150" spc="2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Unani</a:t>
            </a:r>
            <a:r>
              <a:rPr dirty="0" sz="2150" spc="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10" b="1">
                <a:solidFill>
                  <a:srgbClr val="5E696C"/>
                </a:solidFill>
                <a:latin typeface="Palatino Linotype"/>
                <a:cs typeface="Palatino Linotype"/>
              </a:rPr>
              <a:t>medicine.</a:t>
            </a:r>
            <a:endParaRPr sz="2150">
              <a:latin typeface="Palatino Linotype"/>
              <a:cs typeface="Palatino Linotype"/>
            </a:endParaRPr>
          </a:p>
          <a:p>
            <a:pPr marL="241300" indent="-229235">
              <a:lnSpc>
                <a:spcPct val="100000"/>
              </a:lnSpc>
              <a:spcBef>
                <a:spcPts val="740"/>
              </a:spcBef>
              <a:buClr>
                <a:srgbClr val="F55E60"/>
              </a:buClr>
              <a:buFont typeface="Tahoma"/>
              <a:buChar char="●"/>
              <a:tabLst>
                <a:tab pos="241935" algn="l"/>
              </a:tabLst>
            </a:pP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Unani</a:t>
            </a:r>
            <a:r>
              <a:rPr dirty="0" sz="2150" spc="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name</a:t>
            </a:r>
            <a:r>
              <a:rPr dirty="0" sz="2150" spc="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2150" spc="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derived</a:t>
            </a:r>
            <a:r>
              <a:rPr dirty="0" sz="2150" spc="1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from</a:t>
            </a:r>
            <a:r>
              <a:rPr dirty="0" sz="2150" spc="1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15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word</a:t>
            </a:r>
            <a:r>
              <a:rPr dirty="0" sz="2150" spc="2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b="1">
                <a:solidFill>
                  <a:srgbClr val="5E696C"/>
                </a:solidFill>
                <a:latin typeface="Palatino Linotype"/>
                <a:cs typeface="Palatino Linotype"/>
              </a:rPr>
              <a:t>'Ionian'</a:t>
            </a:r>
            <a:r>
              <a:rPr dirty="0" sz="2150" spc="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150" spc="-50" b="1">
                <a:solidFill>
                  <a:srgbClr val="5E696C"/>
                </a:solidFill>
                <a:latin typeface="Palatino Linotype"/>
                <a:cs typeface="Palatino Linotype"/>
              </a:rPr>
              <a:t>.</a:t>
            </a:r>
            <a:endParaRPr sz="2150">
              <a:latin typeface="Palatino Linotype"/>
              <a:cs typeface="Palatino Linotype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1850" y="3705223"/>
            <a:ext cx="5610225" cy="30765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41032"/>
            <a:ext cx="3230880" cy="8153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150" spc="-10"/>
              <a:t>Principles:</a:t>
            </a:r>
            <a:endParaRPr sz="5150"/>
          </a:p>
        </p:txBody>
      </p:sp>
      <p:sp>
        <p:nvSpPr>
          <p:cNvPr id="3" name="object 3" descr=""/>
          <p:cNvSpPr/>
          <p:nvPr/>
        </p:nvSpPr>
        <p:spPr>
          <a:xfrm>
            <a:off x="842962" y="1833626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42962" y="2224151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42962" y="2624201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42962" y="3014726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42962" y="3414776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842962" y="3805301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842962" y="4205351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42962" y="4595876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842962" y="4995926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842962" y="5386451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842962" y="5786437"/>
            <a:ext cx="10516235" cy="0"/>
          </a:xfrm>
          <a:custGeom>
            <a:avLst/>
            <a:gdLst/>
            <a:ahLst/>
            <a:cxnLst/>
            <a:rect l="l" t="t" r="r" b="b"/>
            <a:pathLst>
              <a:path w="10516235" h="0">
                <a:moveTo>
                  <a:pt x="0" y="0"/>
                </a:moveTo>
                <a:lnTo>
                  <a:pt x="10515663" y="0"/>
                </a:lnTo>
              </a:path>
            </a:pathLst>
          </a:custGeom>
          <a:ln w="12700">
            <a:solidFill>
              <a:srgbClr val="5E69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894714" y="1727262"/>
            <a:ext cx="8299450" cy="437832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Based</a:t>
            </a:r>
            <a:r>
              <a:rPr dirty="0" sz="1800" spc="-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on</a:t>
            </a:r>
            <a:r>
              <a:rPr dirty="0" sz="1800" spc="-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Humoral</a:t>
            </a:r>
            <a:r>
              <a:rPr dirty="0" sz="1800" spc="-8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Theory.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There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are</a:t>
            </a:r>
            <a:r>
              <a:rPr dirty="0" sz="1800" spc="-7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four</a:t>
            </a:r>
            <a:r>
              <a:rPr dirty="0" sz="1800" spc="4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humours</a:t>
            </a:r>
            <a:r>
              <a:rPr dirty="0" sz="1800" spc="-1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in</a:t>
            </a:r>
            <a:r>
              <a:rPr dirty="0" sz="18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body</a:t>
            </a:r>
            <a:r>
              <a:rPr dirty="0" sz="1800" spc="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 marR="2555240">
              <a:lnSpc>
                <a:spcPct val="144200"/>
              </a:lnSpc>
            </a:pP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1)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Dam(Blood)</a:t>
            </a:r>
            <a:r>
              <a:rPr dirty="0" sz="18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:</a:t>
            </a:r>
            <a:r>
              <a:rPr dirty="0" sz="1800" spc="-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</a:t>
            </a:r>
            <a:r>
              <a:rPr dirty="0" sz="18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coagulated</a:t>
            </a:r>
            <a:r>
              <a:rPr dirty="0" sz="18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portion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forms</a:t>
            </a:r>
            <a:r>
              <a:rPr dirty="0" sz="1800" spc="-1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</a:t>
            </a:r>
            <a:r>
              <a:rPr dirty="0" sz="1800" spc="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red</a:t>
            </a:r>
            <a:r>
              <a:rPr dirty="0" sz="1800" spc="-10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mass.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2)Balghem(Phlegm)</a:t>
            </a:r>
            <a:r>
              <a:rPr dirty="0" sz="1800" spc="-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:</a:t>
            </a:r>
            <a:r>
              <a:rPr dirty="0" sz="1800" spc="-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1800" spc="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whitish</a:t>
            </a:r>
            <a:r>
              <a:rPr dirty="0" sz="1800" spc="-10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egg yolk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like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matter.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3)Safra(Bile)</a:t>
            </a:r>
            <a:r>
              <a:rPr dirty="0" sz="1800" spc="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:The</a:t>
            </a:r>
            <a:r>
              <a:rPr dirty="0" sz="1800" spc="-3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yellowish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froth</a:t>
            </a:r>
            <a:r>
              <a:rPr dirty="0" sz="1800" spc="-9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on</a:t>
            </a:r>
            <a:r>
              <a:rPr dirty="0" sz="1800" spc="-1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upper</a:t>
            </a:r>
            <a:r>
              <a:rPr dirty="0" sz="1800" spc="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surface</a:t>
            </a:r>
            <a:r>
              <a:rPr dirty="0" sz="1800" spc="-3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.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4)Sauda(Black</a:t>
            </a:r>
            <a:r>
              <a:rPr dirty="0" sz="1800" spc="6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Bile)</a:t>
            </a:r>
            <a:r>
              <a:rPr dirty="0" sz="1800" spc="-1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:</a:t>
            </a:r>
            <a:r>
              <a:rPr dirty="0" sz="1800" spc="4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The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blackish</a:t>
            </a:r>
            <a:r>
              <a:rPr dirty="0" sz="1800" spc="-9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sediments</a:t>
            </a:r>
            <a:r>
              <a:rPr dirty="0" sz="1800" spc="-140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at the</a:t>
            </a:r>
            <a:r>
              <a:rPr dirty="0" sz="1800" spc="25" b="1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55E60"/>
                </a:solidFill>
                <a:latin typeface="Calibri"/>
                <a:cs typeface="Calibri"/>
              </a:rPr>
              <a:t>bottom </a:t>
            </a:r>
            <a:r>
              <a:rPr dirty="0" sz="1800" spc="-50" b="1">
                <a:solidFill>
                  <a:srgbClr val="F55E60"/>
                </a:solidFill>
                <a:latin typeface="Calibri"/>
                <a:cs typeface="Calibri"/>
              </a:rPr>
              <a:t>.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Concept</a:t>
            </a:r>
            <a:r>
              <a:rPr dirty="0" sz="1800" spc="-1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of</a:t>
            </a:r>
            <a:r>
              <a:rPr dirty="0" sz="1800" spc="-4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Tabiyat</a:t>
            </a:r>
            <a:r>
              <a:rPr dirty="0" sz="1800" spc="-1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spc="-50" b="1">
                <a:solidFill>
                  <a:srgbClr val="F55E60"/>
                </a:solid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 marL="260350" indent="-248285">
              <a:lnSpc>
                <a:spcPct val="100000"/>
              </a:lnSpc>
              <a:spcBef>
                <a:spcPts val="955"/>
              </a:spcBef>
              <a:buAutoNum type="arabicParenR"/>
              <a:tabLst>
                <a:tab pos="260985" algn="l"/>
              </a:tabLst>
            </a:pP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Ultimate</a:t>
            </a:r>
            <a:r>
              <a:rPr dirty="0" sz="1800" spc="-1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power</a:t>
            </a:r>
            <a:r>
              <a:rPr dirty="0" sz="1800" spc="-3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of</a:t>
            </a:r>
            <a:r>
              <a:rPr dirty="0" sz="1800" spc="4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the</a:t>
            </a:r>
            <a:r>
              <a:rPr dirty="0" sz="1800" spc="-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spc="-20" b="1">
                <a:solidFill>
                  <a:srgbClr val="F55E60"/>
                </a:solidFill>
                <a:latin typeface="Palatino Linotype"/>
                <a:cs typeface="Palatino Linotype"/>
              </a:rPr>
              <a:t>body.</a:t>
            </a:r>
            <a:endParaRPr sz="1800">
              <a:latin typeface="Palatino Linotype"/>
              <a:cs typeface="Palatino Linotype"/>
            </a:endParaRPr>
          </a:p>
          <a:p>
            <a:pPr marL="203835" indent="-191770">
              <a:lnSpc>
                <a:spcPct val="100000"/>
              </a:lnSpc>
              <a:spcBef>
                <a:spcPts val="960"/>
              </a:spcBef>
              <a:buAutoNum type="arabicParenR"/>
              <a:tabLst>
                <a:tab pos="204470" algn="l"/>
              </a:tabLst>
            </a:pP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It</a:t>
            </a:r>
            <a:r>
              <a:rPr dirty="0" sz="1800" spc="459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tunes</a:t>
            </a:r>
            <a:r>
              <a:rPr dirty="0" sz="1800" spc="-4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the</a:t>
            </a:r>
            <a:r>
              <a:rPr dirty="0" sz="1800" spc="1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body</a:t>
            </a:r>
            <a:r>
              <a:rPr dirty="0" sz="1800" spc="-1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to</a:t>
            </a:r>
            <a:r>
              <a:rPr dirty="0" sz="1800" spc="-1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stay</a:t>
            </a:r>
            <a:r>
              <a:rPr dirty="0" sz="1800" spc="-1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in</a:t>
            </a:r>
            <a:r>
              <a:rPr dirty="0" sz="1800" spc="3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a</a:t>
            </a:r>
            <a:r>
              <a:rPr dirty="0" sz="1800" spc="1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healthy</a:t>
            </a:r>
            <a:r>
              <a:rPr dirty="0" sz="1800" spc="-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b="1">
                <a:solidFill>
                  <a:srgbClr val="F55E60"/>
                </a:solidFill>
                <a:latin typeface="Palatino Linotype"/>
                <a:cs typeface="Palatino Linotype"/>
              </a:rPr>
              <a:t>condition.</a:t>
            </a:r>
            <a:endParaRPr sz="1800">
              <a:latin typeface="Palatino Linotype"/>
              <a:cs typeface="Palatino Linotype"/>
            </a:endParaRPr>
          </a:p>
          <a:p>
            <a:pPr marL="203835" indent="-191770">
              <a:lnSpc>
                <a:spcPct val="100000"/>
              </a:lnSpc>
              <a:spcBef>
                <a:spcPts val="955"/>
              </a:spcBef>
              <a:buAutoNum type="arabicParenR"/>
              <a:tabLst>
                <a:tab pos="204470" algn="l"/>
              </a:tabLst>
            </a:pP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Power</a:t>
            </a:r>
            <a:r>
              <a:rPr dirty="0" sz="1800" spc="-4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of</a:t>
            </a:r>
            <a:r>
              <a:rPr dirty="0" sz="1800" spc="5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influence</a:t>
            </a:r>
            <a:r>
              <a:rPr dirty="0" sz="1800" spc="-8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to</a:t>
            </a:r>
            <a:r>
              <a:rPr dirty="0" sz="1800" spc="-3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repair</a:t>
            </a:r>
            <a:r>
              <a:rPr dirty="0" sz="1800" spc="5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&amp; come out</a:t>
            </a:r>
            <a:r>
              <a:rPr dirty="0" sz="1800" spc="10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of</a:t>
            </a:r>
            <a:r>
              <a:rPr dirty="0" sz="1800" spc="4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F55E60"/>
                </a:solidFill>
                <a:latin typeface="Palatino Linotype"/>
                <a:cs typeface="Palatino Linotype"/>
              </a:rPr>
              <a:t>disease</a:t>
            </a:r>
            <a:r>
              <a:rPr dirty="0" sz="1800" spc="-65" b="1">
                <a:solidFill>
                  <a:srgbClr val="F55E60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b="1">
                <a:solidFill>
                  <a:srgbClr val="F55E60"/>
                </a:solidFill>
                <a:latin typeface="Palatino Linotype"/>
                <a:cs typeface="Palatino Linotype"/>
              </a:rPr>
              <a:t>condition.</a:t>
            </a:r>
            <a:endParaRPr sz="1800">
              <a:latin typeface="Palatino Linotype"/>
              <a:cs typeface="Palatino Linotype"/>
            </a:endParaRPr>
          </a:p>
          <a:p>
            <a:pPr marL="6932930">
              <a:lnSpc>
                <a:spcPct val="100000"/>
              </a:lnSpc>
              <a:spcBef>
                <a:spcPts val="955"/>
              </a:spcBef>
            </a:pPr>
            <a:r>
              <a:rPr dirty="0" sz="1800" spc="-10" b="1">
                <a:solidFill>
                  <a:srgbClr val="F55E60"/>
                </a:solidFill>
                <a:latin typeface="Palatino Linotype"/>
                <a:cs typeface="Palatino Linotype"/>
              </a:rPr>
              <a:t>Continued....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9300" y="976371"/>
            <a:ext cx="790575" cy="102858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97877" y="2445067"/>
            <a:ext cx="221615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1300"/>
              </a:lnSpc>
              <a:spcBef>
                <a:spcPts val="125"/>
              </a:spcBef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In</a:t>
            </a:r>
            <a:r>
              <a:rPr dirty="0" sz="1100" spc="1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Unani</a:t>
            </a:r>
            <a:r>
              <a:rPr dirty="0" sz="1100" spc="-2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Medicine</a:t>
            </a:r>
            <a:r>
              <a:rPr dirty="0" sz="1100" spc="-3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100" spc="-5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there</a:t>
            </a:r>
            <a:r>
              <a:rPr dirty="0" sz="1100" spc="-4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are</a:t>
            </a:r>
            <a:r>
              <a:rPr dirty="0" sz="1100" spc="-2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6</a:t>
            </a:r>
            <a:r>
              <a:rPr dirty="0" sz="1100" spc="3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factors</a:t>
            </a:r>
            <a:endParaRPr sz="1100">
              <a:latin typeface="Calibri"/>
              <a:cs typeface="Calibri"/>
            </a:endParaRPr>
          </a:p>
          <a:p>
            <a:pPr algn="ctr" marL="5715">
              <a:lnSpc>
                <a:spcPts val="1300"/>
              </a:lnSpc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,</a:t>
            </a:r>
            <a:r>
              <a:rPr dirty="0" sz="1100" spc="10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essential</a:t>
            </a:r>
            <a:r>
              <a:rPr dirty="0" sz="1100" spc="-8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for</a:t>
            </a:r>
            <a:r>
              <a:rPr dirty="0" sz="1100" spc="-3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maintenance</a:t>
            </a:r>
            <a:r>
              <a:rPr dirty="0" sz="1100" spc="2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F55E60"/>
                </a:solidFill>
                <a:latin typeface="Calibri"/>
                <a:cs typeface="Calibri"/>
              </a:rPr>
              <a:t>of</a:t>
            </a:r>
            <a:endParaRPr sz="1100">
              <a:latin typeface="Calibri"/>
              <a:cs typeface="Calibri"/>
            </a:endParaRPr>
          </a:p>
          <a:p>
            <a:pPr algn="ctr" marL="127000" marR="118110">
              <a:lnSpc>
                <a:spcPts val="1350"/>
              </a:lnSpc>
              <a:spcBef>
                <a:spcPts val="50"/>
              </a:spcBef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good</a:t>
            </a:r>
            <a:r>
              <a:rPr dirty="0" sz="1100" spc="3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health</a:t>
            </a:r>
            <a:r>
              <a:rPr dirty="0" sz="1100" spc="4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called</a:t>
            </a:r>
            <a:r>
              <a:rPr dirty="0" sz="1100" spc="4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'Asbab-</a:t>
            </a:r>
            <a:r>
              <a:rPr dirty="0" sz="1100" spc="-40">
                <a:solidFill>
                  <a:srgbClr val="F55E60"/>
                </a:solidFill>
                <a:latin typeface="Calibri"/>
                <a:cs typeface="Calibri"/>
              </a:rPr>
              <a:t>e-</a:t>
            </a: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Sittah Zaruriah'-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3476" y="1033399"/>
            <a:ext cx="666750" cy="90487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932301" y="2445067"/>
            <a:ext cx="171767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1)</a:t>
            </a:r>
            <a:r>
              <a:rPr dirty="0" sz="1100" spc="8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Hawa-e-Muheet(Fresh</a:t>
            </a:r>
            <a:r>
              <a:rPr dirty="0" sz="1100" spc="-30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F55E60"/>
                </a:solidFill>
                <a:latin typeface="Calibri"/>
                <a:cs typeface="Calibri"/>
              </a:rPr>
              <a:t>Air)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91451" y="985895"/>
            <a:ext cx="742950" cy="100953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608826" y="2445067"/>
            <a:ext cx="209804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2)Makool-o-</a:t>
            </a: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Mashroob(Food&amp;Drink)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15597" y="1100182"/>
            <a:ext cx="1038105" cy="7809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9457055" y="2445067"/>
            <a:ext cx="2158365" cy="3600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1300"/>
              </a:lnSpc>
              <a:spcBef>
                <a:spcPts val="125"/>
              </a:spcBef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3)Harkat-wa-Sukoon-e-</a:t>
            </a: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Badania(Body</a:t>
            </a:r>
            <a:endParaRPr sz="1100">
              <a:latin typeface="Calibri"/>
              <a:cs typeface="Calibri"/>
            </a:endParaRPr>
          </a:p>
          <a:p>
            <a:pPr algn="ctr" marL="13970">
              <a:lnSpc>
                <a:spcPts val="1300"/>
              </a:lnSpc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movement&amp;</a:t>
            </a:r>
            <a:r>
              <a:rPr dirty="0" sz="1100" spc="8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Repose)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62326" y="3881373"/>
            <a:ext cx="1000125" cy="914400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2188591" y="5307901"/>
            <a:ext cx="2317115" cy="3600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1300"/>
              </a:lnSpc>
              <a:spcBef>
                <a:spcPts val="125"/>
              </a:spcBef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4)Harkat-wa-Sukoon-e-</a:t>
            </a: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Nafsania(Mental</a:t>
            </a:r>
            <a:endParaRPr sz="1100">
              <a:latin typeface="Calibri"/>
              <a:cs typeface="Calibri"/>
            </a:endParaRPr>
          </a:p>
          <a:p>
            <a:pPr algn="ctr" marL="2540">
              <a:lnSpc>
                <a:spcPts val="1300"/>
              </a:lnSpc>
            </a:pP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movement)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19826" y="3890898"/>
            <a:ext cx="1009650" cy="904875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5065395" y="5307901"/>
            <a:ext cx="231648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5)Naum-o-</a:t>
            </a: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Yaqzah(Sleep</a:t>
            </a:r>
            <a:r>
              <a:rPr dirty="0" sz="1100" spc="165">
                <a:solidFill>
                  <a:srgbClr val="F55E60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&amp;Wakefulness)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58276" y="3833748"/>
            <a:ext cx="1085850" cy="1028700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8114030" y="5307901"/>
            <a:ext cx="1981835" cy="3600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7620">
              <a:lnSpc>
                <a:spcPts val="1300"/>
              </a:lnSpc>
              <a:spcBef>
                <a:spcPts val="125"/>
              </a:spcBef>
            </a:pPr>
            <a:r>
              <a:rPr dirty="0" sz="1100">
                <a:solidFill>
                  <a:srgbClr val="F55E60"/>
                </a:solidFill>
                <a:latin typeface="Calibri"/>
                <a:cs typeface="Calibri"/>
              </a:rPr>
              <a:t>6)Ehibas-</a:t>
            </a:r>
            <a:r>
              <a:rPr dirty="0" sz="1100" spc="-25">
                <a:solidFill>
                  <a:srgbClr val="F55E60"/>
                </a:solidFill>
                <a:latin typeface="Calibri"/>
                <a:cs typeface="Calibri"/>
              </a:rPr>
              <a:t>o-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ts val="1300"/>
              </a:lnSpc>
            </a:pPr>
            <a:r>
              <a:rPr dirty="0" sz="1100" spc="-10">
                <a:solidFill>
                  <a:srgbClr val="F55E60"/>
                </a:solidFill>
                <a:latin typeface="Calibri"/>
                <a:cs typeface="Calibri"/>
              </a:rPr>
              <a:t>Istafraagh(Retention&amp;Evacuation)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750" y="991552"/>
            <a:ext cx="984313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-In Unani</a:t>
            </a:r>
            <a:r>
              <a:rPr dirty="0" sz="1700" spc="-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system</a:t>
            </a:r>
            <a:r>
              <a:rPr dirty="0" sz="1700" spc="-114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170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human</a:t>
            </a:r>
            <a:r>
              <a:rPr dirty="0" sz="170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body</a:t>
            </a:r>
            <a:r>
              <a:rPr dirty="0" sz="1700" spc="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17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based</a:t>
            </a:r>
            <a:r>
              <a:rPr dirty="0" sz="17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on</a:t>
            </a:r>
            <a:r>
              <a:rPr dirty="0" sz="1700" spc="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7</a:t>
            </a:r>
            <a:r>
              <a:rPr dirty="0" sz="170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natural</a:t>
            </a:r>
            <a:r>
              <a:rPr dirty="0" sz="1700" spc="-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principles</a:t>
            </a:r>
            <a:r>
              <a:rPr dirty="0" sz="1700" spc="-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known</a:t>
            </a:r>
            <a:r>
              <a:rPr dirty="0" sz="17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as</a:t>
            </a:r>
            <a:r>
              <a:rPr dirty="0" sz="1700" spc="-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“Umure</a:t>
            </a:r>
            <a:r>
              <a:rPr dirty="0" sz="17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Tabiya”</a:t>
            </a:r>
            <a:r>
              <a:rPr dirty="0" sz="17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which</a:t>
            </a:r>
            <a:r>
              <a:rPr dirty="0" sz="1700" spc="-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spc="-25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endParaRPr sz="1700">
              <a:latin typeface="Palatino Linotype"/>
              <a:cs typeface="Palatino Linotyp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93750" y="1044892"/>
            <a:ext cx="9554845" cy="3888740"/>
          </a:xfrm>
          <a:prstGeom prst="rect">
            <a:avLst/>
          </a:prstGeom>
        </p:spPr>
        <p:txBody>
          <a:bodyPr wrap="square" lIns="0" tIns="144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existence</a:t>
            </a:r>
            <a:r>
              <a:rPr dirty="0" sz="1700" spc="-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700" spc="-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human</a:t>
            </a:r>
            <a:r>
              <a:rPr dirty="0" sz="1700" spc="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spc="-20" b="1">
                <a:solidFill>
                  <a:srgbClr val="5E696C"/>
                </a:solidFill>
                <a:latin typeface="Palatino Linotype"/>
                <a:cs typeface="Palatino Linotype"/>
              </a:rPr>
              <a:t>body.</a:t>
            </a:r>
            <a:endParaRPr sz="1700">
              <a:latin typeface="Palatino Linotype"/>
              <a:cs typeface="Palatino Linotype"/>
            </a:endParaRPr>
          </a:p>
          <a:p>
            <a:pPr marL="12700" marR="4532630">
              <a:lnSpc>
                <a:spcPct val="147200"/>
              </a:lnSpc>
              <a:spcBef>
                <a:spcPts val="75"/>
              </a:spcBef>
            </a:pP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-Loss</a:t>
            </a:r>
            <a:r>
              <a:rPr dirty="0" sz="1700" spc="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700" spc="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anyone</a:t>
            </a:r>
            <a:r>
              <a:rPr dirty="0" sz="17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components</a:t>
            </a:r>
            <a:r>
              <a:rPr dirty="0" sz="1700" spc="-8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could</a:t>
            </a:r>
            <a:r>
              <a:rPr dirty="0" sz="1700" spc="-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lead</a:t>
            </a:r>
            <a:r>
              <a:rPr dirty="0" sz="1700" spc="-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to</a:t>
            </a:r>
            <a:r>
              <a:rPr dirty="0" sz="1700" spc="-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deadth</a:t>
            </a:r>
            <a:r>
              <a:rPr dirty="0" sz="1700" spc="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spc="-50" b="1">
                <a:solidFill>
                  <a:srgbClr val="5E696C"/>
                </a:solidFill>
                <a:latin typeface="Palatino Linotype"/>
                <a:cs typeface="Palatino Linotype"/>
              </a:rPr>
              <a:t>- </a:t>
            </a:r>
            <a:r>
              <a:rPr dirty="0" sz="1700" spc="-10" b="1">
                <a:solidFill>
                  <a:srgbClr val="5E696C"/>
                </a:solidFill>
                <a:latin typeface="Palatino Linotype"/>
                <a:cs typeface="Palatino Linotype"/>
              </a:rPr>
              <a:t>1)Element(Arkan)</a:t>
            </a:r>
            <a:endParaRPr sz="1700">
              <a:latin typeface="Palatino Linotype"/>
              <a:cs typeface="Palatino Linotype"/>
            </a:endParaRPr>
          </a:p>
          <a:p>
            <a:pPr marL="202565" indent="-190500">
              <a:lnSpc>
                <a:spcPct val="100000"/>
              </a:lnSpc>
              <a:spcBef>
                <a:spcPts val="965"/>
              </a:spcBef>
              <a:buSzPct val="94117"/>
              <a:buAutoNum type="arabicParenR" startAt="2"/>
              <a:tabLst>
                <a:tab pos="203200" algn="l"/>
              </a:tabLst>
            </a:pPr>
            <a:r>
              <a:rPr dirty="0" sz="1700" spc="-10" b="1">
                <a:solidFill>
                  <a:srgbClr val="5E696C"/>
                </a:solidFill>
                <a:latin typeface="Palatino Linotype"/>
                <a:cs typeface="Palatino Linotype"/>
              </a:rPr>
              <a:t>Temperament(Mizaj)</a:t>
            </a:r>
            <a:endParaRPr sz="1700">
              <a:latin typeface="Palatino Linotype"/>
              <a:cs typeface="Palatino Linotype"/>
            </a:endParaRPr>
          </a:p>
          <a:p>
            <a:pPr marL="12700" marR="7566659">
              <a:lnSpc>
                <a:spcPct val="147200"/>
              </a:lnSpc>
              <a:spcBef>
                <a:spcPts val="75"/>
              </a:spcBef>
              <a:buSzPct val="94117"/>
              <a:buAutoNum type="arabicParenR" startAt="2"/>
              <a:tabLst>
                <a:tab pos="203200" algn="l"/>
              </a:tabLst>
            </a:pPr>
            <a:r>
              <a:rPr dirty="0" sz="1700" spc="-10" b="1">
                <a:solidFill>
                  <a:srgbClr val="5E696C"/>
                </a:solidFill>
                <a:latin typeface="Palatino Linotype"/>
                <a:cs typeface="Palatino Linotype"/>
              </a:rPr>
              <a:t>Humours(Akhlat) 4)Organs(Aza)</a:t>
            </a:r>
            <a:endParaRPr sz="1700">
              <a:latin typeface="Palatino Linotype"/>
              <a:cs typeface="Palatino Linotype"/>
            </a:endParaRPr>
          </a:p>
          <a:p>
            <a:pPr marL="12700" marR="6292215">
              <a:lnSpc>
                <a:spcPct val="147300"/>
              </a:lnSpc>
              <a:spcBef>
                <a:spcPts val="75"/>
              </a:spcBef>
            </a:pP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5)Pneuma</a:t>
            </a:r>
            <a:r>
              <a:rPr dirty="0" sz="17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or</a:t>
            </a:r>
            <a:r>
              <a:rPr dirty="0" sz="1700" spc="-5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Vital</a:t>
            </a:r>
            <a:r>
              <a:rPr dirty="0" sz="17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b="1">
                <a:solidFill>
                  <a:srgbClr val="5E696C"/>
                </a:solidFill>
                <a:latin typeface="Palatino Linotype"/>
                <a:cs typeface="Palatino Linotype"/>
              </a:rPr>
              <a:t>Spirit(Arwah)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6)Faculties</a:t>
            </a:r>
            <a:r>
              <a:rPr dirty="0" sz="1700" spc="-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700" spc="-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b="1">
                <a:solidFill>
                  <a:srgbClr val="5E696C"/>
                </a:solidFill>
                <a:latin typeface="Palatino Linotype"/>
                <a:cs typeface="Palatino Linotype"/>
              </a:rPr>
              <a:t>Power(Quwa)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7)Function(Al-</a:t>
            </a:r>
            <a:r>
              <a:rPr dirty="0" sz="1700" spc="-20" b="1">
                <a:solidFill>
                  <a:srgbClr val="5E696C"/>
                </a:solidFill>
                <a:latin typeface="Palatino Linotype"/>
                <a:cs typeface="Palatino Linotype"/>
              </a:rPr>
              <a:t>Afal)</a:t>
            </a:r>
            <a:endParaRPr sz="17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-Every</a:t>
            </a:r>
            <a:r>
              <a:rPr dirty="0" sz="17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individual</a:t>
            </a:r>
            <a:r>
              <a:rPr dirty="0" sz="1700" spc="-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has</a:t>
            </a:r>
            <a:r>
              <a:rPr dirty="0" sz="1700" spc="-6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an</a:t>
            </a:r>
            <a:r>
              <a:rPr dirty="0" sz="17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inherent</a:t>
            </a:r>
            <a:r>
              <a:rPr dirty="0" sz="17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power</a:t>
            </a:r>
            <a:r>
              <a:rPr dirty="0" sz="17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17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self-preservation</a:t>
            </a:r>
            <a:r>
              <a:rPr dirty="0" sz="17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called</a:t>
            </a:r>
            <a:r>
              <a:rPr dirty="0" sz="17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1700" spc="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5E696C"/>
                </a:solidFill>
                <a:latin typeface="Palatino Linotype"/>
                <a:cs typeface="Palatino Linotype"/>
              </a:rPr>
              <a:t>“Quwwat-</a:t>
            </a:r>
            <a:r>
              <a:rPr dirty="0" sz="1700" spc="-10" b="1">
                <a:solidFill>
                  <a:srgbClr val="5E696C"/>
                </a:solidFill>
                <a:latin typeface="Palatino Linotype"/>
                <a:cs typeface="Palatino Linotype"/>
              </a:rPr>
              <a:t>e-Modabbira”.</a:t>
            </a:r>
            <a:endParaRPr sz="17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330835"/>
            <a:ext cx="2819400" cy="6781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/>
              <a:t>Diagnosis</a:t>
            </a:r>
            <a:r>
              <a:rPr dirty="0" sz="4250" spc="120"/>
              <a:t> </a:t>
            </a:r>
            <a:r>
              <a:rPr dirty="0" sz="4250" spc="-50"/>
              <a:t>:</a:t>
            </a:r>
            <a:endParaRPr sz="425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68368"/>
            <a:ext cx="9740265" cy="3258185"/>
          </a:xfrm>
          <a:prstGeom prst="rect">
            <a:avLst/>
          </a:prstGeom>
        </p:spPr>
        <p:txBody>
          <a:bodyPr wrap="square" lIns="0" tIns="172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-Examination</a:t>
            </a:r>
            <a:r>
              <a:rPr dirty="0" sz="27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7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Pulse(Nabz)</a:t>
            </a:r>
            <a:endParaRPr sz="27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-Examination</a:t>
            </a:r>
            <a:r>
              <a:rPr dirty="0" sz="27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7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Urine(Baul)</a:t>
            </a:r>
            <a:endParaRPr sz="27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-Examination</a:t>
            </a:r>
            <a:r>
              <a:rPr dirty="0" sz="2700" spc="-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7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Stool(Baraz)</a:t>
            </a:r>
            <a:endParaRPr sz="2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4500">
              <a:latin typeface="Palatino Linotype"/>
              <a:cs typeface="Palatino Linotype"/>
            </a:endParaRPr>
          </a:p>
          <a:p>
            <a:pPr marL="12700" marR="5080">
              <a:lnSpc>
                <a:spcPts val="2930"/>
              </a:lnSpc>
            </a:pP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-Drugs</a:t>
            </a:r>
            <a:r>
              <a:rPr dirty="0" sz="2700" spc="-4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made</a:t>
            </a:r>
            <a:r>
              <a:rPr dirty="0" sz="27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from</a:t>
            </a:r>
            <a:r>
              <a:rPr dirty="0" sz="27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medicinal</a:t>
            </a:r>
            <a:r>
              <a:rPr dirty="0" sz="27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plants,herbs,minerals,metallic</a:t>
            </a:r>
            <a:r>
              <a:rPr dirty="0" sz="2700" spc="-3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spc="-50" b="1">
                <a:solidFill>
                  <a:srgbClr val="5E696C"/>
                </a:solidFill>
                <a:latin typeface="Palatino Linotype"/>
                <a:cs typeface="Palatino Linotype"/>
              </a:rPr>
              <a:t>&amp;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animal</a:t>
            </a:r>
            <a:r>
              <a:rPr dirty="0" sz="27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origin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used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for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the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treatment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7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700" spc="-10" b="1">
                <a:solidFill>
                  <a:srgbClr val="5E696C"/>
                </a:solidFill>
                <a:latin typeface="Palatino Linotype"/>
                <a:cs typeface="Palatino Linotype"/>
              </a:rPr>
              <a:t> diseases.</a:t>
            </a:r>
            <a:endParaRPr sz="27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26110"/>
            <a:ext cx="5360035" cy="6781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/>
              <a:t>-Modes</a:t>
            </a:r>
            <a:r>
              <a:rPr dirty="0" sz="4250" spc="70"/>
              <a:t> </a:t>
            </a:r>
            <a:r>
              <a:rPr dirty="0" sz="4250"/>
              <a:t>of</a:t>
            </a:r>
            <a:r>
              <a:rPr dirty="0" sz="4250" spc="15"/>
              <a:t> </a:t>
            </a:r>
            <a:r>
              <a:rPr dirty="0" sz="4250"/>
              <a:t>treatment</a:t>
            </a:r>
            <a:r>
              <a:rPr dirty="0" sz="4250" spc="55"/>
              <a:t> </a:t>
            </a:r>
            <a:r>
              <a:rPr dirty="0" sz="4250" spc="-50"/>
              <a:t>:</a:t>
            </a:r>
            <a:endParaRPr sz="425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60283"/>
            <a:ext cx="10097770" cy="3688079"/>
          </a:xfrm>
          <a:prstGeom prst="rect">
            <a:avLst/>
          </a:prstGeom>
        </p:spPr>
        <p:txBody>
          <a:bodyPr wrap="square" lIns="0" tIns="180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-Treatment</a:t>
            </a:r>
            <a:r>
              <a:rPr dirty="0" sz="2400" spc="4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is</a:t>
            </a:r>
            <a:r>
              <a:rPr dirty="0" sz="2400" spc="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divided</a:t>
            </a:r>
            <a:r>
              <a:rPr dirty="0" sz="2400" spc="-16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into</a:t>
            </a:r>
            <a:r>
              <a:rPr dirty="0" sz="2400" spc="-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four parts</a:t>
            </a:r>
            <a:r>
              <a:rPr dirty="0" sz="2400" spc="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spc="-50" b="1">
                <a:solidFill>
                  <a:srgbClr val="5E696C"/>
                </a:solidFill>
                <a:latin typeface="Palatino Linotype"/>
                <a:cs typeface="Palatino Linotype"/>
              </a:rPr>
              <a:t>:</a:t>
            </a:r>
            <a:endParaRPr sz="2400">
              <a:latin typeface="Palatino Linotype"/>
              <a:cs typeface="Palatino Linotype"/>
            </a:endParaRPr>
          </a:p>
          <a:p>
            <a:pPr marL="269875" indent="-257810">
              <a:lnSpc>
                <a:spcPct val="100000"/>
              </a:lnSpc>
              <a:spcBef>
                <a:spcPts val="1325"/>
              </a:spcBef>
              <a:buSzPct val="95833"/>
              <a:buAutoNum type="arabicParenR"/>
              <a:tabLst>
                <a:tab pos="270510" algn="l"/>
              </a:tabLst>
            </a:pP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Ilaj-Bil-Ghiza(Dietotherapy)-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Treatment</a:t>
            </a:r>
            <a:r>
              <a:rPr dirty="0" sz="2400" spc="-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through</a:t>
            </a:r>
            <a:r>
              <a:rPr dirty="0" sz="2400" spc="9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diet.</a:t>
            </a:r>
            <a:endParaRPr sz="2400">
              <a:latin typeface="Palatino Linotype"/>
              <a:cs typeface="Palatino Linotype"/>
            </a:endParaRPr>
          </a:p>
          <a:p>
            <a:pPr marL="269875" indent="-257175">
              <a:lnSpc>
                <a:spcPts val="2755"/>
              </a:lnSpc>
              <a:spcBef>
                <a:spcPts val="1325"/>
              </a:spcBef>
              <a:buSzPct val="95833"/>
              <a:buAutoNum type="arabicParenR"/>
              <a:tabLst>
                <a:tab pos="269875" algn="l"/>
              </a:tabLst>
            </a:pP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Ilaj-Bil-Tadbeer(Regimental</a:t>
            </a:r>
            <a:r>
              <a:rPr dirty="0" sz="2400" spc="-1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Therapy)-Treatment through</a:t>
            </a:r>
            <a:r>
              <a:rPr dirty="0" sz="2400" spc="-7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certain</a:t>
            </a:r>
            <a:endParaRPr sz="2400">
              <a:latin typeface="Palatino Linotype"/>
              <a:cs typeface="Palatino Linotype"/>
            </a:endParaRPr>
          </a:p>
          <a:p>
            <a:pPr marL="12700">
              <a:lnSpc>
                <a:spcPts val="2755"/>
              </a:lnSpc>
            </a:pP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procedures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,</a:t>
            </a:r>
            <a:r>
              <a:rPr dirty="0" sz="2400" spc="2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tools</a:t>
            </a:r>
            <a:r>
              <a:rPr dirty="0" sz="2400" spc="-7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&amp;</a:t>
            </a:r>
            <a:r>
              <a:rPr dirty="0" sz="2400" spc="-3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equipments.</a:t>
            </a:r>
            <a:endParaRPr sz="2400">
              <a:latin typeface="Palatino Linotype"/>
              <a:cs typeface="Palatino Linotype"/>
            </a:endParaRPr>
          </a:p>
          <a:p>
            <a:pPr marL="12700" marR="5080">
              <a:lnSpc>
                <a:spcPts val="2560"/>
              </a:lnSpc>
              <a:spcBef>
                <a:spcPts val="1675"/>
              </a:spcBef>
              <a:buSzPct val="95833"/>
              <a:buAutoNum type="arabicParenR" startAt="3"/>
              <a:tabLst>
                <a:tab pos="270510" algn="l"/>
              </a:tabLst>
            </a:pP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Ilaj-Bil-Dawa(Pharmacotherapy)-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Treatment</a:t>
            </a:r>
            <a:r>
              <a:rPr dirty="0" sz="2400" spc="-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through</a:t>
            </a:r>
            <a:r>
              <a:rPr dirty="0" sz="24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drugs/medicines</a:t>
            </a:r>
            <a:r>
              <a:rPr dirty="0" sz="2400" spc="10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spc="-50" b="1">
                <a:solidFill>
                  <a:srgbClr val="5E696C"/>
                </a:solidFill>
                <a:latin typeface="Palatino Linotype"/>
                <a:cs typeface="Palatino Linotype"/>
              </a:rPr>
              <a:t>,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which</a:t>
            </a:r>
            <a:r>
              <a:rPr dirty="0" sz="2400" spc="-1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are</a:t>
            </a:r>
            <a:r>
              <a:rPr dirty="0" sz="2400" spc="10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of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Plant,</a:t>
            </a:r>
            <a:r>
              <a:rPr dirty="0" sz="2400" spc="-5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Mineral</a:t>
            </a:r>
            <a:r>
              <a:rPr dirty="0" sz="24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or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Animal</a:t>
            </a:r>
            <a:r>
              <a:rPr dirty="0" sz="2400" spc="-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Origin.</a:t>
            </a:r>
            <a:endParaRPr sz="2400">
              <a:latin typeface="Palatino Linotype"/>
              <a:cs typeface="Palatino Linotype"/>
            </a:endParaRPr>
          </a:p>
          <a:p>
            <a:pPr marL="269875" indent="-257810">
              <a:lnSpc>
                <a:spcPts val="2755"/>
              </a:lnSpc>
              <a:spcBef>
                <a:spcPts val="1290"/>
              </a:spcBef>
              <a:buSzPct val="95833"/>
              <a:buAutoNum type="arabicParenR" startAt="3"/>
              <a:tabLst>
                <a:tab pos="270510" algn="l"/>
              </a:tabLst>
            </a:pP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Ilaj-Bil-Yad(Surgery)-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Treatment</a:t>
            </a:r>
            <a:r>
              <a:rPr dirty="0" sz="2400" spc="-12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through</a:t>
            </a:r>
            <a:r>
              <a:rPr dirty="0" sz="2400" spc="-1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E696C"/>
                </a:solidFill>
                <a:latin typeface="Palatino Linotype"/>
                <a:cs typeface="Palatino Linotype"/>
              </a:rPr>
              <a:t>Minor/Major</a:t>
            </a:r>
            <a:r>
              <a:rPr dirty="0" sz="2400" spc="85" b="1">
                <a:solidFill>
                  <a:srgbClr val="5E696C"/>
                </a:solidFill>
                <a:latin typeface="Palatino Linotype"/>
                <a:cs typeface="Palatino Linotype"/>
              </a:rPr>
              <a:t> </a:t>
            </a: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Operative</a:t>
            </a:r>
            <a:endParaRPr sz="2400">
              <a:latin typeface="Palatino Linotype"/>
              <a:cs typeface="Palatino Linotype"/>
            </a:endParaRPr>
          </a:p>
          <a:p>
            <a:pPr marL="12700">
              <a:lnSpc>
                <a:spcPts val="2755"/>
              </a:lnSpc>
            </a:pPr>
            <a:r>
              <a:rPr dirty="0" sz="2400" spc="-10" b="1">
                <a:solidFill>
                  <a:srgbClr val="5E696C"/>
                </a:solidFill>
                <a:latin typeface="Palatino Linotype"/>
                <a:cs typeface="Palatino Linotype"/>
              </a:rPr>
              <a:t>Procedures.</a:t>
            </a:r>
            <a:endParaRPr sz="24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38200" y="361950"/>
            <a:ext cx="10515600" cy="4238625"/>
          </a:xfrm>
          <a:custGeom>
            <a:avLst/>
            <a:gdLst/>
            <a:ahLst/>
            <a:cxnLst/>
            <a:rect l="l" t="t" r="r" b="b"/>
            <a:pathLst>
              <a:path w="10515600" h="4238625">
                <a:moveTo>
                  <a:pt x="10515600" y="0"/>
                </a:moveTo>
                <a:lnTo>
                  <a:pt x="0" y="0"/>
                </a:lnTo>
                <a:lnTo>
                  <a:pt x="0" y="4238625"/>
                </a:lnTo>
                <a:lnTo>
                  <a:pt x="10515600" y="4238625"/>
                </a:lnTo>
                <a:lnTo>
                  <a:pt x="10515600" y="0"/>
                </a:lnTo>
                <a:close/>
              </a:path>
            </a:pathLst>
          </a:custGeom>
          <a:solidFill>
            <a:srgbClr val="BEC6C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58946" y="1806575"/>
            <a:ext cx="4673600" cy="112458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200"/>
              <a:t>Thank</a:t>
            </a:r>
            <a:r>
              <a:rPr dirty="0" sz="7200" spc="-30"/>
              <a:t> </a:t>
            </a:r>
            <a:r>
              <a:rPr dirty="0" sz="7200" spc="-25"/>
              <a:t>You</a:t>
            </a:r>
            <a:endParaRPr sz="7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2022-07-17T17:03:46Z</dcterms:created>
  <dcterms:modified xsi:type="dcterms:W3CDTF">2022-07-17T17:03:46Z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2022-02-28T00:00:00Z</vt:filetime>
  </property>
  <property fmtid="{D5CDD505-2E9C-101B-9397-08002B2CF9AE}" pid="3" name="LastSaved">
    <vt:filetime>2022-07-17T00:00:00Z</vt:filetime>
  </property>
</Properties>
</file>